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3" r:id="rId1"/>
  </p:sldMasterIdLst>
  <p:notesMasterIdLst>
    <p:notesMasterId r:id="rId25"/>
  </p:notesMasterIdLst>
  <p:sldIdLst>
    <p:sldId id="256" r:id="rId2"/>
    <p:sldId id="257" r:id="rId3"/>
    <p:sldId id="258" r:id="rId4"/>
    <p:sldId id="285" r:id="rId5"/>
    <p:sldId id="259" r:id="rId6"/>
    <p:sldId id="310" r:id="rId7"/>
    <p:sldId id="314" r:id="rId8"/>
    <p:sldId id="260" r:id="rId9"/>
    <p:sldId id="270" r:id="rId10"/>
    <p:sldId id="319" r:id="rId11"/>
    <p:sldId id="309" r:id="rId12"/>
    <p:sldId id="318" r:id="rId13"/>
    <p:sldId id="312" r:id="rId14"/>
    <p:sldId id="288" r:id="rId15"/>
    <p:sldId id="313" r:id="rId16"/>
    <p:sldId id="294" r:id="rId17"/>
    <p:sldId id="320" r:id="rId18"/>
    <p:sldId id="292" r:id="rId19"/>
    <p:sldId id="315" r:id="rId20"/>
    <p:sldId id="317" r:id="rId21"/>
    <p:sldId id="316" r:id="rId22"/>
    <p:sldId id="308" r:id="rId23"/>
    <p:sldId id="284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8739C0C-AB16-40ED-8C5A-176A687DF9E4}" styleName="Normal Style 1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8D88D6A-5F01-457D-8EC9-7B5F63248C40}" styleName="Normal Style 1 - Body/Background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5328" autoAdjust="0"/>
  </p:normalViewPr>
  <p:slideViewPr>
    <p:cSldViewPr>
      <p:cViewPr varScale="1">
        <p:scale>
          <a:sx n="104" d="100"/>
          <a:sy n="104" d="100"/>
        </p:scale>
        <p:origin x="372" y="126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074F7-A18B-5A04-E994-D43B3293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E0D3A1-B992-5BCD-9036-AA1DB3A52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A5116D-75EC-B741-29AA-1FFB6CFA8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A663D-0AEF-BB56-1B63-C3E72C76E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283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138D1-A1D0-5221-D120-5F2C3012E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AE5470-431E-3D90-61C0-9CCFD1E8C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D57235-B96F-55F0-0906-72D850CAE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BC54EE-1312-5AC2-5AF7-FA71CACDB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01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F9F26-A97B-9ED0-7542-6A6BA6856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6541EEA5-DED6-9F29-F8F0-68E94CAD193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5DB5ECC-69DF-909D-0F90-B1DBF01FF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CBBD314-918F-77F4-573B-4FDC89206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45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AF43-EB39-2FB2-64B5-D07DE37C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4E4D53-2B5C-191D-C906-815EF7291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7CDDC6-4AF4-DB36-3C4C-05389067D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153897-152B-52E4-41D6-D6C3E052F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9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44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29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87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CFD83-E176-CFF1-B48E-853AA5A4E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629797-C3BD-4CB0-4244-5AF8F2AD8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0F5DA6-9515-01AA-8026-A80A40CBC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293D8-9664-27F5-5EAF-F6CD72BF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7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8FB4-5523-1184-77F1-9ACFD1FB9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351839-0943-11CD-F0A8-1929A9B8E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3B8E29-B5AF-5245-4C1D-998B89DF7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6C9C8A-4E46-5E58-736C-EA4C56CD4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50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5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200" y="495300"/>
            <a:ext cx="169037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8500" y="6502400"/>
            <a:ext cx="11811000" cy="673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365500" y="6692900"/>
            <a:ext cx="11557000" cy="3175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8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[HARMAN] </a:t>
            </a:r>
            <a:r>
              <a:rPr lang="ko-KR" sz="1800" b="0" i="0" u="none" strike="noStrike" dirty="0" err="1">
                <a:solidFill>
                  <a:srgbClr val="373737"/>
                </a:solidFill>
                <a:latin typeface="+mj-ea"/>
                <a:ea typeface="+mj-ea"/>
              </a:rPr>
              <a:t>세미콘</a:t>
            </a:r>
            <a:r>
              <a:rPr lang="en-US" sz="18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 </a:t>
            </a:r>
            <a:r>
              <a:rPr lang="ko-KR" sz="18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아카데미</a:t>
            </a:r>
            <a:r>
              <a:rPr lang="en-US" sz="18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    |    </a:t>
            </a:r>
            <a:r>
              <a:rPr lang="ko-KR" sz="18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박성희</a:t>
            </a:r>
            <a:r>
              <a:rPr lang="en-US" sz="18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    |   13</a:t>
            </a:r>
            <a:r>
              <a:rPr lang="ko-KR" altLang="en-US" sz="18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조</a:t>
            </a:r>
            <a:endParaRPr lang="en-US" sz="18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476500" y="3606800"/>
            <a:ext cx="13335000" cy="1816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07899"/>
              </a:lnSpc>
              <a:defRPr/>
            </a:pPr>
            <a:r>
              <a:rPr lang="en-US" altLang="ko-KR" sz="5300" dirty="0">
                <a:solidFill>
                  <a:srgbClr val="90A4A5"/>
                </a:solidFill>
                <a:latin typeface="+mj-ea"/>
                <a:ea typeface="+mj-ea"/>
              </a:rPr>
              <a:t>AXI </a:t>
            </a:r>
            <a:r>
              <a:rPr lang="ko-KR" altLang="en-US" sz="5300" dirty="0">
                <a:solidFill>
                  <a:srgbClr val="90A4A5"/>
                </a:solidFill>
                <a:latin typeface="+mj-ea"/>
                <a:ea typeface="+mj-ea"/>
              </a:rPr>
              <a:t>인터페이스 기반 </a:t>
            </a:r>
            <a:r>
              <a:rPr lang="en-US" altLang="ko-KR" sz="5300" dirty="0">
                <a:solidFill>
                  <a:srgbClr val="90A4A5"/>
                </a:solidFill>
                <a:latin typeface="+mj-ea"/>
                <a:ea typeface="+mj-ea"/>
              </a:rPr>
              <a:t>SPI/I2C 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ko-KR" altLang="en-US" sz="5300" dirty="0">
                <a:solidFill>
                  <a:srgbClr val="90A4A5"/>
                </a:solidFill>
                <a:latin typeface="+mj-ea"/>
                <a:ea typeface="+mj-ea"/>
              </a:rPr>
              <a:t>통신 모듈 설계 및 구현</a:t>
            </a:r>
            <a:endParaRPr lang="en-US" sz="5300" b="0" i="0" u="none" strike="noStrike" dirty="0">
              <a:solidFill>
                <a:srgbClr val="90A4A5"/>
              </a:solidFill>
              <a:latin typeface="+mj-ea"/>
              <a:ea typeface="+mj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00300" y="749300"/>
            <a:ext cx="13487400" cy="3175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nn-NO" spc="200" dirty="0">
                <a:solidFill>
                  <a:srgbClr val="FFFFFF"/>
                </a:solidFill>
                <a:latin typeface="+mj-ea"/>
                <a:ea typeface="+mj-ea"/>
              </a:rPr>
              <a:t>SPI/I2C Peripheral Design over AXI for MicroBlaze</a:t>
            </a:r>
            <a:endParaRPr lang="en-US" spc="2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28600"/>
            <a:ext cx="17221200" cy="979306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7353300"/>
            <a:ext cx="5155196" cy="25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3DF5E-174A-A7CA-3D30-04EE44F57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55246B-5E37-3F2F-CC74-178805ED6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7733" y="0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0BE527-C7AD-A886-9D7A-79EC64C3BA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DD8B5C-8204-BCE4-0814-51AFC6D9BE05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9A72F9C8-F5BB-CAAE-B9FC-7FFA7CCE16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9BBC34-5B91-9986-72A7-2A19BEE403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B285CE2-F4BB-4668-A1F4-99A6F81CE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F205B52-4273-0F26-125F-AAEF52A46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B548D2-9584-E1CF-0052-736F1DD025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4D763CD8-F710-A88C-F3F9-B6410A42C52E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E324B7A4-CFAB-B0E5-53E7-8F15BE9F0C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F23124B-E3E4-A4B1-B58F-3E4A61EBF5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3B57F11-9C6F-B890-DF77-47CE465CB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4A8904CC-A520-5BCC-6975-8548CE254D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3825D205-95EC-39A3-CD01-D7DCAC7E6D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88117F41-D8C5-8988-952D-95D0E031C258}"/>
              </a:ext>
            </a:extLst>
          </p:cNvPr>
          <p:cNvSpPr txBox="1"/>
          <p:nvPr/>
        </p:nvSpPr>
        <p:spPr>
          <a:xfrm>
            <a:off x="3835400" y="16256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I2C </a:t>
            </a:r>
            <a:r>
              <a:rPr lang="ko-KR" altLang="en-US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검증</a:t>
            </a:r>
            <a:endParaRPr lang="en-US" altLang="ko-KR" sz="54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196A35D-9244-99C4-4517-BD8B9F6B6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536" y="3086100"/>
            <a:ext cx="15632585" cy="50293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CD52965F-1BEE-0D49-1640-8169FD4209A0}"/>
              </a:ext>
            </a:extLst>
          </p:cNvPr>
          <p:cNvSpPr/>
          <p:nvPr/>
        </p:nvSpPr>
        <p:spPr>
          <a:xfrm>
            <a:off x="5410200" y="4076700"/>
            <a:ext cx="838200" cy="27432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9EDFD4-F699-0B73-6910-70D58AA2B8E1}"/>
              </a:ext>
            </a:extLst>
          </p:cNvPr>
          <p:cNvSpPr txBox="1"/>
          <p:nvPr/>
        </p:nvSpPr>
        <p:spPr>
          <a:xfrm>
            <a:off x="5464799" y="4102616"/>
            <a:ext cx="80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START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4AA310-792F-9A19-6677-BD86FDACFC3D}"/>
              </a:ext>
            </a:extLst>
          </p:cNvPr>
          <p:cNvSpPr txBox="1"/>
          <p:nvPr/>
        </p:nvSpPr>
        <p:spPr>
          <a:xfrm>
            <a:off x="5525884" y="33147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6FBDA13-27BF-083B-06A8-87D58B0E3996}"/>
              </a:ext>
            </a:extLst>
          </p:cNvPr>
          <p:cNvSpPr/>
          <p:nvPr/>
        </p:nvSpPr>
        <p:spPr>
          <a:xfrm>
            <a:off x="6354657" y="4076700"/>
            <a:ext cx="3322743" cy="27432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BBBD86-17B7-8700-25AB-0BA87EF78480}"/>
              </a:ext>
            </a:extLst>
          </p:cNvPr>
          <p:cNvSpPr txBox="1"/>
          <p:nvPr/>
        </p:nvSpPr>
        <p:spPr>
          <a:xfrm>
            <a:off x="6527289" y="4108966"/>
            <a:ext cx="297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Slave Address + R/W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A820F6-B663-2449-FA94-ACFCE9BB3AC4}"/>
              </a:ext>
            </a:extLst>
          </p:cNvPr>
          <p:cNvSpPr/>
          <p:nvPr/>
        </p:nvSpPr>
        <p:spPr>
          <a:xfrm>
            <a:off x="9694332" y="4076700"/>
            <a:ext cx="483636" cy="27432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C72C1A-A193-2B5B-9644-580AA2C7E66F}"/>
              </a:ext>
            </a:extLst>
          </p:cNvPr>
          <p:cNvSpPr txBox="1"/>
          <p:nvPr/>
        </p:nvSpPr>
        <p:spPr>
          <a:xfrm>
            <a:off x="9609840" y="4094665"/>
            <a:ext cx="66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A5A4931-DD03-6722-EDD7-D8C687E45415}"/>
              </a:ext>
            </a:extLst>
          </p:cNvPr>
          <p:cNvSpPr/>
          <p:nvPr/>
        </p:nvSpPr>
        <p:spPr>
          <a:xfrm>
            <a:off x="11049000" y="4076700"/>
            <a:ext cx="3276600" cy="27432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6795CA-E26F-BA31-9B60-1DCCF415E031}"/>
              </a:ext>
            </a:extLst>
          </p:cNvPr>
          <p:cNvSpPr txBox="1"/>
          <p:nvPr/>
        </p:nvSpPr>
        <p:spPr>
          <a:xfrm>
            <a:off x="11209645" y="4066632"/>
            <a:ext cx="297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transfer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DF9CE2C-057C-79A6-A0B4-606BF1A5375F}"/>
              </a:ext>
            </a:extLst>
          </p:cNvPr>
          <p:cNvSpPr/>
          <p:nvPr/>
        </p:nvSpPr>
        <p:spPr>
          <a:xfrm>
            <a:off x="14347767" y="4076700"/>
            <a:ext cx="483636" cy="27432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C5D450-28C4-0013-9752-702126A626F1}"/>
              </a:ext>
            </a:extLst>
          </p:cNvPr>
          <p:cNvSpPr txBox="1"/>
          <p:nvPr/>
        </p:nvSpPr>
        <p:spPr>
          <a:xfrm>
            <a:off x="14263275" y="4094665"/>
            <a:ext cx="66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2549DEE-5A85-9649-6247-6699C7E46E85}"/>
              </a:ext>
            </a:extLst>
          </p:cNvPr>
          <p:cNvSpPr/>
          <p:nvPr/>
        </p:nvSpPr>
        <p:spPr>
          <a:xfrm>
            <a:off x="15654867" y="4076700"/>
            <a:ext cx="838200" cy="27432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87149E-5F36-972D-D92A-C163F1B5D614}"/>
              </a:ext>
            </a:extLst>
          </p:cNvPr>
          <p:cNvSpPr txBox="1"/>
          <p:nvPr/>
        </p:nvSpPr>
        <p:spPr>
          <a:xfrm>
            <a:off x="15654867" y="4096266"/>
            <a:ext cx="838200" cy="38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STOP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0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5" grpId="0"/>
      <p:bldP spid="56" grpId="0" animBg="1"/>
      <p:bldP spid="57" grpId="0"/>
      <p:bldP spid="58" grpId="0" animBg="1"/>
      <p:bldP spid="59" grpId="0"/>
      <p:bldP spid="60" grpId="0" animBg="1"/>
      <p:bldP spid="61" grpId="0"/>
      <p:bldP spid="62" grpId="0" animBg="1"/>
      <p:bldP spid="63" grpId="0"/>
      <p:bldP spid="64" grpId="0" animBg="1"/>
      <p:bldP spid="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F253-189B-9CFC-1748-AA44FB0CC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1C0627-C390-AB25-F7C9-468E935BF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114300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DC1AB59-7E0D-747F-87E6-43FE11B25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CB615A0-A0A3-87F5-4777-8B6147EA27B5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1E120436-6225-69E3-E284-F6479EA25C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DF0A0C9-11A3-937A-0A7D-0317C32CD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BB370B-BDE3-86DF-7B39-E84AE7716E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177C306-0851-C4DA-EC85-240EF6FC4C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F5CCDC-2645-D1A4-7BEB-A7DF84021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314CE075-D846-D722-10CB-8DAB41952B5E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02A2A30C-24DA-4527-B807-92F4210AD6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341532C-17C9-31F8-3197-F3B42FE6D9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890AC2A-1644-F14E-2C40-3362728BB2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4E8B074-D01C-B5EB-B883-D26EB7F6A2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F27D185-9C1E-12DE-7388-D9D00DBC78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7CE1F4D-007E-3CA1-9977-084AAFAEB7FB}"/>
              </a:ext>
            </a:extLst>
          </p:cNvPr>
          <p:cNvSpPr txBox="1"/>
          <p:nvPr/>
        </p:nvSpPr>
        <p:spPr>
          <a:xfrm>
            <a:off x="3835400" y="16256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400" dirty="0">
                <a:solidFill>
                  <a:srgbClr val="373737"/>
                </a:solidFill>
                <a:latin typeface="+mj-ea"/>
                <a:ea typeface="+mj-ea"/>
              </a:rPr>
              <a:t>프로그래밍</a:t>
            </a:r>
            <a:r>
              <a:rPr lang="ko-KR" altLang="en-US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 코드</a:t>
            </a:r>
            <a:endParaRPr lang="en-US" altLang="ko-KR" sz="54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14D6BFE-2E44-C800-81C7-E2EB4CA48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974" y="2765345"/>
            <a:ext cx="14609826" cy="59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0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B7476-7F0D-3706-7A7A-FE0A5B0E1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6AA228-11BF-A538-4A0C-6A033678B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7733" y="0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F9EADA9-A3BE-C711-07EE-340726B34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B8416C55-38F7-AD73-A407-017127ECCED0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956EC0C1-FCD1-484A-3B9A-D398140F49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A8FA3BD-45AC-A098-2E12-E5206E2BE4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599B61E-E5D7-849B-E607-5E2653AC49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AEAC401-843D-7308-E137-E199D79A2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C12D603-4E66-565F-3FBC-F761E0C9EC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7C77215C-FED9-D164-BD4C-38EE053F2485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9838BFF4-ADFE-4DED-3F4D-9E5275FAD7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38D9565-B26B-D15F-A001-178367A2CC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E23B824-6998-25F8-359F-F216821FF5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F017DE2-2078-D1AF-DCF2-1E4AF8E3BA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5B8C722-9E60-0C5A-7D8B-A204F55E2F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E5250AB4-3558-7114-873B-CC390DA64CDD}"/>
              </a:ext>
            </a:extLst>
          </p:cNvPr>
          <p:cNvSpPr txBox="1"/>
          <p:nvPr/>
        </p:nvSpPr>
        <p:spPr>
          <a:xfrm>
            <a:off x="3835400" y="16256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I2C Logic analyzer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239721-D0DA-0AA2-4642-2483BF182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550" y="3086100"/>
            <a:ext cx="15837892" cy="44958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551712-A77F-D7E5-39ED-10C3CA4DEB2D}"/>
              </a:ext>
            </a:extLst>
          </p:cNvPr>
          <p:cNvSpPr/>
          <p:nvPr/>
        </p:nvSpPr>
        <p:spPr>
          <a:xfrm>
            <a:off x="1828800" y="3619500"/>
            <a:ext cx="1358900" cy="1524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solidFill>
                  <a:schemeClr val="tx1"/>
                </a:solidFill>
              </a:rPr>
              <a:t>SCL</a:t>
            </a:r>
            <a:endParaRPr lang="ko-KR" altLang="en-US" sz="35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4728F3-974A-3CE3-CBAA-AB332C02997B}"/>
              </a:ext>
            </a:extLst>
          </p:cNvPr>
          <p:cNvSpPr/>
          <p:nvPr/>
        </p:nvSpPr>
        <p:spPr>
          <a:xfrm>
            <a:off x="1828800" y="5600700"/>
            <a:ext cx="1358900" cy="1524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solidFill>
                  <a:schemeClr val="tx1"/>
                </a:solidFill>
              </a:rPr>
              <a:t>SDA</a:t>
            </a:r>
            <a:endParaRPr lang="ko-KR" altLang="en-US" sz="35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E8921F-7CEB-1E99-2404-E9DADA08B46C}"/>
              </a:ext>
            </a:extLst>
          </p:cNvPr>
          <p:cNvSpPr/>
          <p:nvPr/>
        </p:nvSpPr>
        <p:spPr>
          <a:xfrm>
            <a:off x="7086600" y="7369142"/>
            <a:ext cx="3352801" cy="685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solidFill>
                  <a:schemeClr val="tx1"/>
                </a:solidFill>
              </a:rPr>
              <a:t>8’b00000000</a:t>
            </a:r>
            <a:endParaRPr lang="ko-KR" altLang="en-US" sz="35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E18035-1251-9713-798E-95CF0D1CB380}"/>
              </a:ext>
            </a:extLst>
          </p:cNvPr>
          <p:cNvSpPr/>
          <p:nvPr/>
        </p:nvSpPr>
        <p:spPr>
          <a:xfrm>
            <a:off x="11887200" y="7369142"/>
            <a:ext cx="3733800" cy="685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solidFill>
                  <a:schemeClr val="tx1"/>
                </a:solidFill>
              </a:rPr>
              <a:t>8’b00111110</a:t>
            </a:r>
            <a:endParaRPr lang="ko-KR" altLang="en-US" sz="35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A929AD-8155-2D1F-6929-2EC29C7DC6E7}"/>
              </a:ext>
            </a:extLst>
          </p:cNvPr>
          <p:cNvSpPr/>
          <p:nvPr/>
        </p:nvSpPr>
        <p:spPr>
          <a:xfrm>
            <a:off x="16566821" y="7369142"/>
            <a:ext cx="1275815" cy="685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solidFill>
                  <a:schemeClr val="tx1"/>
                </a:solidFill>
              </a:rPr>
              <a:t>STOP</a:t>
            </a:r>
            <a:endParaRPr lang="ko-KR" altLang="en-US" sz="35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4C436D-21AD-0243-B54A-2795CFA2C27D}"/>
              </a:ext>
            </a:extLst>
          </p:cNvPr>
          <p:cNvSpPr/>
          <p:nvPr/>
        </p:nvSpPr>
        <p:spPr>
          <a:xfrm>
            <a:off x="5344060" y="7348688"/>
            <a:ext cx="1356443" cy="685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solidFill>
                  <a:schemeClr val="tx1"/>
                </a:solidFill>
              </a:rPr>
              <a:t>START</a:t>
            </a:r>
            <a:endParaRPr lang="ko-KR" altLang="en-US" sz="3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9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476F4-8D86-9198-901F-C9F7821BF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2F2988-2B6F-2885-D4D6-2629FB21C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3600" y="228600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768142-ACE3-9BD1-89D7-9330768B53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881266C-F2CC-FC9A-562E-5703B0FA40CD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11B39B9C-6D9A-0D38-7A36-04C0AFED3D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4CBB78-B5AD-D8AF-CCA3-CA29782AD3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A81BEF2-7A53-AAD9-5F27-EC84A821B3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0467728-92EC-4200-E4C8-EC988BA48D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E7E29A-2A24-D7CA-053D-FA51C3B73F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5353AFA8-B4E7-6D87-9E2B-CB7D47F59BD6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058C6A66-E062-3A2F-477A-F7643EF6C7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59237EB-252B-FFB3-1931-1D68C34005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94ED611-1814-784D-2582-39E2D0517D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7274C13-1686-C211-6E7C-8FBB7E4624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C7511A4-302F-4096-DADB-E01F2589FA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36F359FD-8D55-83F1-7402-6177B0793264}"/>
              </a:ext>
            </a:extLst>
          </p:cNvPr>
          <p:cNvSpPr txBox="1"/>
          <p:nvPr/>
        </p:nvSpPr>
        <p:spPr>
          <a:xfrm>
            <a:off x="3835400" y="16256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400" dirty="0">
                <a:solidFill>
                  <a:srgbClr val="373737"/>
                </a:solidFill>
                <a:latin typeface="+mj-ea"/>
                <a:ea typeface="+mj-ea"/>
              </a:rPr>
              <a:t>동작영상</a:t>
            </a:r>
            <a:endParaRPr lang="en-US" altLang="ko-KR" sz="54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pic>
        <p:nvPicPr>
          <p:cNvPr id="16" name="I2C 동작영상">
            <a:hlinkClick r:id="" action="ppaction://media"/>
            <a:extLst>
              <a:ext uri="{FF2B5EF4-FFF2-40B4-BE49-F238E27FC236}">
                <a16:creationId xmlns:a16="http://schemas.microsoft.com/office/drawing/2014/main" id="{F9089EDD-2FDE-A631-E2C9-76A6344461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6610812" y="1440988"/>
            <a:ext cx="4845396" cy="85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AA08-F8DD-65DD-E949-B95543524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CCFE7D8-73E6-A8FE-FD7D-AF08340069AF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1FECCAFA-62F5-2E02-9ED4-4EBF704CF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8500" y="342900"/>
            <a:ext cx="16891000" cy="9372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634227-F93E-AACC-95A5-E5584FED6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93CA64-9BC1-1581-4E7A-F66031556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EE56B9-D47C-0B1C-F0EC-857EFCF3A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F8A00BA3-18F3-E461-8821-2A28C07F31F2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AF218F52-D9F3-5626-FEDF-15D1FC2B6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F7ABF45D-03D9-BBC5-62DF-6053EFAEF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3BB85803-EDE8-EB7B-BA3C-15A8CBCB0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26" name="TextBox 17">
            <a:extLst>
              <a:ext uri="{FF2B5EF4-FFF2-40B4-BE49-F238E27FC236}">
                <a16:creationId xmlns:a16="http://schemas.microsoft.com/office/drawing/2014/main" id="{2ED59B37-688C-EA9A-17C7-CA308DCA9019}"/>
              </a:ext>
            </a:extLst>
          </p:cNvPr>
          <p:cNvSpPr txBox="1"/>
          <p:nvPr/>
        </p:nvSpPr>
        <p:spPr>
          <a:xfrm>
            <a:off x="3251200" y="549564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400" b="0" i="0" u="none" strike="noStrike" kern="1200" cap="none" spc="0" normalizeH="0" baseline="0" dirty="0">
                <a:solidFill>
                  <a:srgbClr val="373737"/>
                </a:solidFill>
                <a:latin typeface="맑은 고딕"/>
                <a:ea typeface="맑은 고딕"/>
              </a:rPr>
              <a:t>Top </a:t>
            </a:r>
            <a:r>
              <a:rPr kumimoji="0" lang="en-US" altLang="ko-KR" sz="5400" b="0" i="0" u="none" strike="noStrike" kern="1200" cap="none" spc="0" normalizeH="0" baseline="0" dirty="0" err="1">
                <a:solidFill>
                  <a:srgbClr val="373737"/>
                </a:solidFill>
                <a:latin typeface="맑은 고딕"/>
                <a:ea typeface="맑은 고딕"/>
              </a:rPr>
              <a:t>Moudle</a:t>
            </a:r>
            <a:r>
              <a:rPr kumimoji="0" lang="en-US" altLang="ko-KR" sz="5400" b="0" i="0" u="none" strike="noStrike" kern="1200" cap="none" spc="0" normalizeH="0" baseline="0" dirty="0">
                <a:solidFill>
                  <a:srgbClr val="373737"/>
                </a:solidFill>
                <a:latin typeface="맑은 고딕"/>
                <a:ea typeface="맑은 고딕"/>
              </a:rPr>
              <a:t> &amp; </a:t>
            </a:r>
            <a:r>
              <a:rPr lang="en-US" altLang="ko-KR" sz="5400" dirty="0">
                <a:solidFill>
                  <a:srgbClr val="373737"/>
                </a:solidFill>
                <a:latin typeface="맑은 고딕"/>
                <a:ea typeface="맑은 고딕"/>
              </a:rPr>
              <a:t>MEMORY</a:t>
            </a:r>
            <a:r>
              <a:rPr kumimoji="0" lang="en-US" altLang="ko-KR" sz="5400" b="0" i="0" u="none" strike="noStrike" kern="1200" cap="none" spc="0" normalizeH="0" baseline="0" dirty="0">
                <a:solidFill>
                  <a:srgbClr val="373737"/>
                </a:solidFill>
                <a:latin typeface="맑은 고딕"/>
                <a:ea typeface="맑은 고딕"/>
              </a:rPr>
              <a:t> MAP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B005E7-50A4-B316-4EA1-C3629DD4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12" y="3543300"/>
            <a:ext cx="16441175" cy="5715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165CEA-EB1D-00D8-F351-6501BF256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155" y="1504738"/>
            <a:ext cx="3864089" cy="30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A53F8-0CCD-9744-8D41-13540C17D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87F9E2-6A63-9B7A-16F8-80C437F22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600" y="228600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6A89681-242B-E7B2-578C-07A696A15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3825048-F900-B1F4-0864-FB96B4031B83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3FCE5086-1ACA-8718-96EC-1C53F9064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1913E3E-6800-522E-5691-8CE85EC61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A8CC811-260A-D79C-F1F6-E5D5A72E4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6E68E97-C432-6DFE-DEBE-9EBD90752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47AE633-9D62-9A2D-E211-6C9DC041F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72303853-DB7E-F361-56CA-F09C557E70A0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660C0820-F334-7419-DB33-233234645F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69B25C0-92C1-DEBF-E5D9-A33F57B37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77C1DF2-445F-48F8-5D3D-E374DD32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8C82B89-0C13-09C4-E67D-2FB44C22B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B71FAFE-3F8A-A9E6-BE3F-5C75F7422E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65F9D2AB-D201-FCCA-C5CA-09F585B6C4F2}"/>
              </a:ext>
            </a:extLst>
          </p:cNvPr>
          <p:cNvSpPr txBox="1"/>
          <p:nvPr/>
        </p:nvSpPr>
        <p:spPr>
          <a:xfrm>
            <a:off x="3835400" y="16256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400" dirty="0">
                <a:solidFill>
                  <a:srgbClr val="373737"/>
                </a:solidFill>
                <a:latin typeface="+mj-ea"/>
                <a:ea typeface="+mj-ea"/>
              </a:rPr>
              <a:t>SPI</a:t>
            </a:r>
            <a:r>
              <a:rPr lang="ko-KR" altLang="en-US" sz="5400" dirty="0">
                <a:solidFill>
                  <a:srgbClr val="373737"/>
                </a:solidFill>
                <a:latin typeface="+mj-ea"/>
                <a:ea typeface="+mj-ea"/>
              </a:rPr>
              <a:t> 동작방식</a:t>
            </a:r>
            <a:endParaRPr lang="en-US" altLang="ko-KR" sz="54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7A76BD-99BD-56D0-4B50-BC47689EA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184" y="2815764"/>
            <a:ext cx="11940320" cy="31060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1A3167-7233-D208-3401-CD7DC53C3020}"/>
              </a:ext>
            </a:extLst>
          </p:cNvPr>
          <p:cNvSpPr txBox="1"/>
          <p:nvPr/>
        </p:nvSpPr>
        <p:spPr>
          <a:xfrm>
            <a:off x="2806997" y="5898976"/>
            <a:ext cx="61909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마스터</a:t>
            </a:r>
            <a:r>
              <a:rPr lang="en-US" altLang="ko-KR" dirty="0"/>
              <a:t>(FULL Duplex</a:t>
            </a:r>
            <a:r>
              <a:rPr lang="ko-KR" altLang="en-US" dirty="0"/>
              <a:t> 지원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마스터가 </a:t>
            </a:r>
            <a:r>
              <a:rPr lang="ko-KR" altLang="en-US" dirty="0" err="1"/>
              <a:t>슬레이브에</a:t>
            </a:r>
            <a:r>
              <a:rPr lang="ko-KR" altLang="en-US" dirty="0"/>
              <a:t> </a:t>
            </a:r>
            <a:r>
              <a:rPr lang="ko-KR" altLang="en-US" dirty="0" err="1"/>
              <a:t>클럭신호를</a:t>
            </a:r>
            <a:r>
              <a:rPr lang="ko-KR" altLang="en-US" dirty="0"/>
              <a:t> 보내 동기화 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클럭</a:t>
            </a:r>
            <a:r>
              <a:rPr lang="en-US" altLang="ko-KR" dirty="0"/>
              <a:t>(SCLK)</a:t>
            </a:r>
            <a:r>
              <a:rPr lang="ko-KR" altLang="en-US" dirty="0"/>
              <a:t> 한번에 데이터를 수신하고 송신합니다</a:t>
            </a:r>
            <a:endParaRPr lang="en-US" altLang="ko-KR" dirty="0"/>
          </a:p>
          <a:p>
            <a:r>
              <a:rPr lang="en-US" altLang="ko-KR" dirty="0"/>
              <a:t> 	Rising edge:</a:t>
            </a:r>
            <a:r>
              <a:rPr lang="ko-KR" altLang="en-US" dirty="0"/>
              <a:t>  송신</a:t>
            </a:r>
            <a:endParaRPr lang="en-US" altLang="ko-KR" dirty="0"/>
          </a:p>
          <a:p>
            <a:r>
              <a:rPr lang="en-US" altLang="ko-KR" dirty="0"/>
              <a:t>	Falling edge: </a:t>
            </a:r>
            <a:r>
              <a:rPr lang="ko-KR" altLang="en-US" dirty="0"/>
              <a:t>수신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3. 8</a:t>
            </a:r>
            <a:r>
              <a:rPr lang="ko-KR" altLang="en-US" dirty="0"/>
              <a:t>비트 전부 보내면 </a:t>
            </a:r>
            <a:r>
              <a:rPr lang="en-US" altLang="ko-KR" dirty="0"/>
              <a:t>done </a:t>
            </a:r>
            <a:r>
              <a:rPr lang="ko-KR" altLang="en-US" dirty="0"/>
              <a:t>신호가 </a:t>
            </a:r>
            <a:r>
              <a:rPr lang="en-US" altLang="ko-KR" dirty="0"/>
              <a:t>1</a:t>
            </a:r>
            <a:r>
              <a:rPr lang="ko-KR" altLang="en-US" dirty="0"/>
              <a:t>로 올라갑니다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7BE839-C2A0-812A-82F1-95DBCCC95A7F}"/>
              </a:ext>
            </a:extLst>
          </p:cNvPr>
          <p:cNvSpPr txBox="1"/>
          <p:nvPr/>
        </p:nvSpPr>
        <p:spPr>
          <a:xfrm>
            <a:off x="9262577" y="5886784"/>
            <a:ext cx="746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슬레이브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구조적 기능적인 이유</a:t>
            </a:r>
            <a:r>
              <a:rPr lang="ko-KR" altLang="en-US" dirty="0">
                <a:latin typeface="Arial" panose="020B0604020202020204" pitchFamily="34" charset="0"/>
              </a:rPr>
              <a:t>로 </a:t>
            </a:r>
            <a:r>
              <a:rPr lang="en-US" altLang="ko-KR" dirty="0">
                <a:latin typeface="Arial" panose="020B0604020202020204" pitchFamily="34" charset="0"/>
              </a:rPr>
              <a:t>H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alf Duplex 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처럼 </a:t>
            </a:r>
            <a:r>
              <a:rPr kumimoji="0" lang="ko-KR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동작 </a:t>
            </a:r>
            <a:r>
              <a:rPr lang="ko-KR" altLang="en-US" dirty="0" smtClean="0">
                <a:latin typeface="Arial" panose="020B0604020202020204" pitchFamily="34" charset="0"/>
              </a:rPr>
              <a:t>재현</a:t>
            </a:r>
            <a:r>
              <a:rPr kumimoji="0" lang="en-US" altLang="ko-KR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endParaRPr kumimoji="0" lang="en-US" altLang="ko-KR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SS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Low일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때 통신 시작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클럭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엣지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기준으로 8비트 수신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8비트 수신이 완료되면: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가장 상위 비트(MSB)로 </a:t>
            </a:r>
            <a:r>
              <a:rPr lang="en-US" altLang="ko-KR" dirty="0" smtClean="0">
                <a:latin typeface="Arial" panose="020B0604020202020204" pitchFamily="34" charset="0"/>
              </a:rPr>
              <a:t>R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/W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판별: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WRITE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READ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하위 2비트로 레지스터 주소 선택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경우: 내부 레지스터에서 값을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MISO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응답 (다음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명령</a:t>
            </a:r>
            <a:r>
              <a:rPr lang="ko-KR" altLang="en-US" dirty="0"/>
              <a:t>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WRITE일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경우: 다음 들어오는 8비트 데이터를 내부 레지스터에 저장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DCFD56-BCC2-6FE3-B8CB-5D6F834A4B3B}"/>
              </a:ext>
            </a:extLst>
          </p:cNvPr>
          <p:cNvSpPr txBox="1"/>
          <p:nvPr/>
        </p:nvSpPr>
        <p:spPr>
          <a:xfrm>
            <a:off x="1327105" y="255270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cpol</a:t>
            </a:r>
            <a:r>
              <a:rPr lang="en-US" altLang="ko-KR" dirty="0"/>
              <a:t>, </a:t>
            </a:r>
            <a:r>
              <a:rPr lang="en-US" altLang="ko-KR" dirty="0" err="1"/>
              <a:t>cpha</a:t>
            </a:r>
            <a:r>
              <a:rPr lang="en-US" altLang="ko-KR" dirty="0"/>
              <a:t> =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53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A53F8-0CCD-9744-8D41-13540C17D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3825048-F900-B1F4-0864-FB96B4031B83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2303853-DB7E-F361-56CA-F09C557E70A0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419100"/>
            <a:ext cx="8000999" cy="6019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956" y="558135"/>
            <a:ext cx="5582429" cy="87070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4550" y="266700"/>
            <a:ext cx="4887007" cy="970733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124700"/>
            <a:ext cx="7177156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0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AA89A-6E34-042F-7654-69A98A9F6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D355F2-D2E8-F66F-B96F-102503375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600" y="228600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3A7051-820A-2986-D680-5536B3AE4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2729A1B-0DA9-8F9C-524A-141F181DBBE0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3172C3A8-A1EA-78D5-5CB8-4F55FF0E4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5F922AC-F722-2A3D-0B93-5D40B464E2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0296036-BFAC-5F81-07FA-0DA060B0C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1D3716F-09FB-AA4E-892A-C159F2B3EE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318F316-D391-53CF-6D16-7BDA24781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402E0D76-ADB2-4B2B-C44C-C57921D48DF1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A2A2F8FA-AB74-053E-B2B4-90B017D8F8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7E6BDF7-D942-BF6A-D6AB-49A458DC3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6B916F9-97F6-4DD4-4270-DF0864A05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B86ECB7-14E4-57F7-9FB1-D369B9C61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7707E2A-2359-7FF7-3CBA-AD2D7F3C40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2546FDB3-A61A-D879-18E9-94280F3EC6D1}"/>
              </a:ext>
            </a:extLst>
          </p:cNvPr>
          <p:cNvSpPr txBox="1"/>
          <p:nvPr/>
        </p:nvSpPr>
        <p:spPr>
          <a:xfrm>
            <a:off x="3835400" y="16256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400" dirty="0">
                <a:solidFill>
                  <a:srgbClr val="373737"/>
                </a:solidFill>
                <a:latin typeface="+mj-ea"/>
                <a:ea typeface="+mj-ea"/>
              </a:rPr>
              <a:t>UVM</a:t>
            </a:r>
            <a:r>
              <a:rPr lang="ko-KR" altLang="en-US" sz="5400" dirty="0">
                <a:solidFill>
                  <a:srgbClr val="373737"/>
                </a:solidFill>
                <a:latin typeface="+mj-ea"/>
                <a:ea typeface="+mj-ea"/>
              </a:rPr>
              <a:t>구조를 이용한 </a:t>
            </a:r>
            <a:r>
              <a:rPr lang="en-US" altLang="ko-KR" sz="5400" dirty="0">
                <a:solidFill>
                  <a:srgbClr val="373737"/>
                </a:solidFill>
                <a:latin typeface="+mj-ea"/>
                <a:ea typeface="+mj-ea"/>
              </a:rPr>
              <a:t>SPI</a:t>
            </a:r>
            <a:r>
              <a:rPr lang="ko-KR" altLang="en-US" sz="5400" dirty="0">
                <a:solidFill>
                  <a:srgbClr val="373737"/>
                </a:solidFill>
                <a:latin typeface="+mj-ea"/>
                <a:ea typeface="+mj-ea"/>
              </a:rPr>
              <a:t>검증</a:t>
            </a:r>
            <a:endParaRPr lang="en-US" altLang="ko-KR" sz="54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A742913-CF0A-3F5D-A962-48C8FBE18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5067300"/>
            <a:ext cx="234962" cy="2095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0909D7-EB58-B480-D7E0-DAC21E2840D4}"/>
              </a:ext>
            </a:extLst>
          </p:cNvPr>
          <p:cNvSpPr txBox="1"/>
          <p:nvPr/>
        </p:nvSpPr>
        <p:spPr>
          <a:xfrm>
            <a:off x="12420600" y="2933700"/>
            <a:ext cx="5181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테스트의 최상위 모듈로</a:t>
            </a:r>
            <a:r>
              <a:rPr lang="en-US" altLang="ko-KR" dirty="0"/>
              <a:t> </a:t>
            </a:r>
            <a:r>
              <a:rPr lang="ko-KR" altLang="en-US" dirty="0"/>
              <a:t>시퀀스를 정의하고 </a:t>
            </a:r>
            <a:r>
              <a:rPr lang="en-US" altLang="ko-KR" dirty="0"/>
              <a:t>env</a:t>
            </a:r>
            <a:r>
              <a:rPr lang="ko-KR" altLang="en-US" dirty="0"/>
              <a:t>를 인스턴스화 합니다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None/>
            </a:pPr>
            <a:r>
              <a:rPr lang="en-US" altLang="ko-KR" b="1" dirty="0"/>
              <a:t>2. Env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agent</a:t>
            </a:r>
            <a:r>
              <a:rPr lang="ko-KR" altLang="en-US" dirty="0"/>
              <a:t>와 </a:t>
            </a:r>
            <a:r>
              <a:rPr lang="en-US" altLang="ko-KR" dirty="0"/>
              <a:t>scoreboard </a:t>
            </a:r>
            <a:r>
              <a:rPr lang="ko-KR" altLang="en-US" dirty="0"/>
              <a:t>등 다양한 구성요소를 </a:t>
            </a:r>
            <a:r>
              <a:rPr lang="ko-KR" altLang="en-US" dirty="0" smtClean="0"/>
              <a:t>통합 조율하는 컴포넌트입니다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None/>
            </a:pPr>
            <a:r>
              <a:rPr lang="en-US" altLang="ko-KR" b="1" dirty="0"/>
              <a:t>3. Agent</a:t>
            </a:r>
          </a:p>
          <a:p>
            <a:r>
              <a:rPr lang="ko-KR" altLang="en-US" dirty="0"/>
              <a:t>다음과 같은 </a:t>
            </a:r>
            <a:r>
              <a:rPr lang="ko-KR" altLang="en-US" dirty="0" smtClean="0"/>
              <a:t>구성 </a:t>
            </a:r>
            <a:r>
              <a:rPr lang="ko-KR" altLang="en-US" dirty="0"/>
              <a:t>요소를 포함하고 있습니다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Monitor : DUT </a:t>
            </a:r>
            <a:r>
              <a:rPr lang="ko-KR" altLang="en-US" dirty="0" smtClean="0"/>
              <a:t>신호를 읽어 </a:t>
            </a:r>
            <a:r>
              <a:rPr lang="en-US" altLang="ko-KR" dirty="0" err="1" smtClean="0"/>
              <a:t>sco</a:t>
            </a:r>
            <a:r>
              <a:rPr lang="ko-KR" altLang="en-US" dirty="0" smtClean="0"/>
              <a:t>로 전송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Driver : </a:t>
            </a:r>
            <a:r>
              <a:rPr lang="ko-KR" altLang="en-US" dirty="0" err="1" smtClean="0"/>
              <a:t>시퀀서로부터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transaction</a:t>
            </a:r>
            <a:r>
              <a:rPr lang="ko-KR" altLang="en-US" dirty="0" smtClean="0"/>
              <a:t>을 받아 전달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Sequencer : </a:t>
            </a:r>
            <a:r>
              <a:rPr lang="ko-KR" altLang="en-US" dirty="0" smtClean="0"/>
              <a:t>시퀀스를 받아 </a:t>
            </a:r>
            <a:r>
              <a:rPr lang="en-US" altLang="ko-KR" dirty="0" smtClean="0"/>
              <a:t>driver</a:t>
            </a:r>
            <a:r>
              <a:rPr lang="ko-KR" altLang="en-US" dirty="0" smtClean="0"/>
              <a:t>으로 전달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>
              <a:buNone/>
            </a:pPr>
            <a:r>
              <a:rPr lang="en-US" altLang="ko-KR" b="1" dirty="0"/>
              <a:t>4.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 err="1"/>
              <a:t>테스트벤치와</a:t>
            </a:r>
            <a:r>
              <a:rPr lang="ko-KR" altLang="en-US" dirty="0"/>
              <a:t> </a:t>
            </a:r>
            <a:r>
              <a:rPr lang="en-US" altLang="ko-KR" dirty="0"/>
              <a:t>DUT </a:t>
            </a:r>
            <a:r>
              <a:rPr lang="ko-KR" altLang="en-US" dirty="0"/>
              <a:t>간의 실제 연결 구간으로</a:t>
            </a:r>
            <a:r>
              <a:rPr lang="en-US" altLang="ko-KR" dirty="0"/>
              <a:t> </a:t>
            </a:r>
            <a:r>
              <a:rPr lang="ko-KR" altLang="en-US" dirty="0"/>
              <a:t>신호를 전달하는 역할을 합니다</a:t>
            </a:r>
            <a:endParaRPr lang="en-US" altLang="ko-KR" dirty="0"/>
          </a:p>
          <a:p>
            <a:endParaRPr lang="en-US" altLang="ko-KR" dirty="0"/>
          </a:p>
          <a:p>
            <a:pPr>
              <a:buNone/>
            </a:pPr>
            <a:r>
              <a:rPr lang="en-US" altLang="ko-KR" b="1" dirty="0"/>
              <a:t>5. DUT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검증 </a:t>
            </a:r>
            <a:r>
              <a:rPr lang="ko-KR" altLang="en-US" dirty="0" smtClean="0"/>
              <a:t>대상입니다</a:t>
            </a:r>
            <a:r>
              <a:rPr lang="en-US" altLang="ko-KR" dirty="0" smtClean="0"/>
              <a:t>(SPI Master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SPI Slave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D2847A-297E-BABE-E657-675B2EC80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652161"/>
            <a:ext cx="9948177" cy="675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7374F-7706-5A4C-2776-43D555DD8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0E69E5-FDE9-E005-A96C-C4DC4F4B7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600" y="228600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7395E7-446C-0862-7C57-E4FE26992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F8A7028E-AEA6-6518-1696-BBB08AA1DF82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C995534D-3110-E841-05E4-638F004AC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2C44A3D-A0BE-80D2-7791-553FE879B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4325BE9-4957-59AA-1E46-AECD66ECDB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B591101-5B9A-779A-56B9-E9BEF73154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1578FEB-FB74-FA74-C742-2A133B809E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26B5ECFD-3D71-B0C2-FB36-5C4DD4FED87B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ACCCA13B-6B10-F848-F474-3C6CBDD7BB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9854EB1-04D6-FB66-5661-8BEE5A2C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AE26F30-00FC-6B9B-1B7B-762175F8EC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2A38140-26F1-B3A7-CA74-B40F7383BD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8E5B6F8-C343-1123-3494-6657CF3D1B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8CAFCC0-1494-036E-A70D-CB55AD46148A}"/>
              </a:ext>
            </a:extLst>
          </p:cNvPr>
          <p:cNvSpPr txBox="1"/>
          <p:nvPr/>
        </p:nvSpPr>
        <p:spPr>
          <a:xfrm>
            <a:off x="3835400" y="16256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400" dirty="0">
                <a:solidFill>
                  <a:srgbClr val="373737"/>
                </a:solidFill>
                <a:latin typeface="+mj-ea"/>
                <a:ea typeface="+mj-ea"/>
              </a:rPr>
              <a:t>UVM</a:t>
            </a:r>
            <a:r>
              <a:rPr lang="ko-KR" altLang="en-US" sz="5400" dirty="0">
                <a:solidFill>
                  <a:srgbClr val="373737"/>
                </a:solidFill>
                <a:latin typeface="+mj-ea"/>
                <a:ea typeface="+mj-ea"/>
              </a:rPr>
              <a:t>구조를 이용한 </a:t>
            </a:r>
            <a:r>
              <a:rPr lang="en-US" altLang="ko-KR" sz="5400" dirty="0">
                <a:solidFill>
                  <a:srgbClr val="373737"/>
                </a:solidFill>
                <a:latin typeface="+mj-ea"/>
                <a:ea typeface="+mj-ea"/>
              </a:rPr>
              <a:t>SPI</a:t>
            </a:r>
            <a:r>
              <a:rPr lang="ko-KR" altLang="en-US" sz="5400" dirty="0">
                <a:solidFill>
                  <a:srgbClr val="373737"/>
                </a:solidFill>
                <a:latin typeface="+mj-ea"/>
                <a:ea typeface="+mj-ea"/>
              </a:rPr>
              <a:t>검증</a:t>
            </a:r>
            <a:endParaRPr lang="en-US" altLang="ko-KR" sz="54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DB4608E-F9A4-A167-8907-A7A215136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814" y="2889090"/>
            <a:ext cx="15971071" cy="623602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6165A6-975E-3EEA-010C-B1DD46CDCD8B}"/>
              </a:ext>
            </a:extLst>
          </p:cNvPr>
          <p:cNvSpPr/>
          <p:nvPr/>
        </p:nvSpPr>
        <p:spPr>
          <a:xfrm>
            <a:off x="4648201" y="4610100"/>
            <a:ext cx="1371600" cy="28194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AED99F-7ED8-2FE7-E06E-23FFB5D8E895}"/>
              </a:ext>
            </a:extLst>
          </p:cNvPr>
          <p:cNvSpPr txBox="1"/>
          <p:nvPr/>
        </p:nvSpPr>
        <p:spPr>
          <a:xfrm>
            <a:off x="4800600" y="5219700"/>
            <a:ext cx="1258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0110_0101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[7] = 0 read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[1:0]=1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F2F4BC-BDBD-E13B-64A1-2119A7511C79}"/>
              </a:ext>
            </a:extLst>
          </p:cNvPr>
          <p:cNvSpPr/>
          <p:nvPr/>
        </p:nvSpPr>
        <p:spPr>
          <a:xfrm>
            <a:off x="6781800" y="4610100"/>
            <a:ext cx="1371600" cy="28194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FC33DC-F9B7-CC07-C808-A667104C74A9}"/>
              </a:ext>
            </a:extLst>
          </p:cNvPr>
          <p:cNvSpPr txBox="1"/>
          <p:nvPr/>
        </p:nvSpPr>
        <p:spPr>
          <a:xfrm>
            <a:off x="6858000" y="5219700"/>
            <a:ext cx="1321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1001_1010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[7] = 1 write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[1:0]=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46D5CB-2ECF-609A-1D04-A83B6F5C2814}"/>
              </a:ext>
            </a:extLst>
          </p:cNvPr>
          <p:cNvSpPr/>
          <p:nvPr/>
        </p:nvSpPr>
        <p:spPr>
          <a:xfrm>
            <a:off x="8118843" y="4914900"/>
            <a:ext cx="1066800" cy="3048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C14EB2-ED0A-EF64-69A5-65850D823B0E}"/>
              </a:ext>
            </a:extLst>
          </p:cNvPr>
          <p:cNvSpPr/>
          <p:nvPr/>
        </p:nvSpPr>
        <p:spPr>
          <a:xfrm>
            <a:off x="8763000" y="6420029"/>
            <a:ext cx="8449085" cy="3048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23EB3D-3DD4-967D-0AE1-1A499B545A40}"/>
              </a:ext>
            </a:extLst>
          </p:cNvPr>
          <p:cNvSpPr/>
          <p:nvPr/>
        </p:nvSpPr>
        <p:spPr>
          <a:xfrm>
            <a:off x="6731000" y="6210300"/>
            <a:ext cx="1371600" cy="3175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E1C842-5421-44FB-C354-150BFE358733}"/>
              </a:ext>
            </a:extLst>
          </p:cNvPr>
          <p:cNvSpPr/>
          <p:nvPr/>
        </p:nvSpPr>
        <p:spPr>
          <a:xfrm>
            <a:off x="6781800" y="7693105"/>
            <a:ext cx="1371600" cy="317500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70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/>
      <p:bldP spid="25" grpId="1"/>
      <p:bldP spid="26" grpId="0" animBg="1"/>
      <p:bldP spid="27" grpId="0"/>
      <p:bldP spid="28" grpId="0" animBg="1"/>
      <p:bldP spid="29" grpId="0" animBg="1"/>
      <p:bldP spid="16" grpId="0" animBg="1"/>
      <p:bldP spid="16" grpId="1" animBg="1"/>
      <p:bldP spid="18" grpId="0" animBg="1"/>
      <p:bldP spid="1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2150" y="495300"/>
            <a:ext cx="16903700" cy="929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14500" y="3060700"/>
            <a:ext cx="7239000" cy="1739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76600" y="3060700"/>
            <a:ext cx="139700" cy="1689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3543300"/>
            <a:ext cx="46609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500" b="0" i="0" u="none" strike="noStrike" spc="-200">
                <a:solidFill>
                  <a:srgbClr val="373737"/>
                </a:solidFill>
                <a:latin typeface="+mj-ea"/>
                <a:ea typeface="+mj-ea"/>
              </a:rPr>
              <a:t>프로젝트</a:t>
            </a:r>
            <a:r>
              <a:rPr lang="en-US" sz="4500" b="0" i="0" u="none" strike="noStrike" spc="-200">
                <a:solidFill>
                  <a:srgbClr val="373737"/>
                </a:solidFill>
                <a:latin typeface="+mj-ea"/>
                <a:ea typeface="+mj-ea"/>
              </a:rPr>
              <a:t> </a:t>
            </a:r>
            <a:r>
              <a:rPr lang="ko-KR" sz="4500" b="0" i="0" u="none" strike="noStrike" spc="-200">
                <a:solidFill>
                  <a:srgbClr val="373737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09800" y="3568700"/>
            <a:ext cx="8763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90A4A5"/>
                </a:solidFill>
                <a:latin typeface="paybooc Extra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67400" y="1930400"/>
            <a:ext cx="6553200" cy="889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5000" b="0" i="0" u="none" strike="noStrike">
                <a:solidFill>
                  <a:srgbClr val="373737"/>
                </a:solidFill>
                <a:latin typeface="+mj-ea"/>
                <a:ea typeface="+mj-ea"/>
              </a:rPr>
              <a:t>CONTENTS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00300" y="749300"/>
            <a:ext cx="13487400" cy="3175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nn-NO" altLang="ko-KR" spc="200" dirty="0">
                <a:solidFill>
                  <a:srgbClr val="FFFFFF"/>
                </a:solidFill>
                <a:latin typeface="+mj-ea"/>
                <a:ea typeface="+mj-ea"/>
              </a:rPr>
              <a:t>SPI/I2C Peripheral Design over AXI for MicroBlaze</a:t>
            </a:r>
            <a:endParaRPr lang="en-US" altLang="ko-KR" spc="2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58400" y="3060700"/>
            <a:ext cx="7239000" cy="1739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20500" y="3060700"/>
            <a:ext cx="139700" cy="1689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268200" y="3543300"/>
            <a:ext cx="4660900" cy="7366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500" b="0" i="0" u="none" strike="noStrike" spc="-200" dirty="0">
                <a:solidFill>
                  <a:srgbClr val="373737"/>
                </a:solidFill>
                <a:latin typeface="+mj-ea"/>
                <a:ea typeface="+mj-ea"/>
              </a:rPr>
              <a:t> </a:t>
            </a:r>
            <a:r>
              <a:rPr lang="en-US" altLang="ko-KR" sz="4500" spc="-200" dirty="0">
                <a:solidFill>
                  <a:srgbClr val="373737"/>
                </a:solidFill>
                <a:latin typeface="+mj-ea"/>
                <a:ea typeface="+mj-ea"/>
              </a:rPr>
              <a:t>AXI Protocol</a:t>
            </a:r>
            <a:endParaRPr lang="ko-KR" altLang="en-US" sz="4500" spc="-200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553700" y="3568700"/>
            <a:ext cx="8763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90A4A5"/>
                </a:solidFill>
                <a:latin typeface="paybooc ExtraBold"/>
              </a:rPr>
              <a:t>02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8300" y="5118100"/>
            <a:ext cx="7239000" cy="1739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00400" y="5118100"/>
            <a:ext cx="139700" cy="1689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619500" y="5600700"/>
            <a:ext cx="46609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500" spc="-200" dirty="0">
                <a:solidFill>
                  <a:srgbClr val="373737"/>
                </a:solidFill>
                <a:latin typeface="+mj-ea"/>
                <a:ea typeface="+mj-ea"/>
              </a:rPr>
              <a:t> I2C </a:t>
            </a:r>
            <a:r>
              <a:rPr lang="ko-KR" altLang="en-US" sz="4500" spc="-200" dirty="0">
                <a:solidFill>
                  <a:srgbClr val="373737"/>
                </a:solidFill>
                <a:latin typeface="+mj-ea"/>
                <a:ea typeface="+mj-ea"/>
              </a:rPr>
              <a:t>설계</a:t>
            </a:r>
            <a:r>
              <a:rPr lang="en-US" altLang="ko-KR" sz="4500" spc="-200" dirty="0">
                <a:solidFill>
                  <a:srgbClr val="373737"/>
                </a:solidFill>
                <a:latin typeface="+mj-ea"/>
                <a:ea typeface="+mj-ea"/>
              </a:rPr>
              <a:t>/</a:t>
            </a:r>
            <a:r>
              <a:rPr lang="ko-KR" altLang="en-US" sz="4500" spc="-200" dirty="0">
                <a:solidFill>
                  <a:srgbClr val="373737"/>
                </a:solidFill>
                <a:latin typeface="+mj-ea"/>
                <a:ea typeface="+mj-ea"/>
              </a:rPr>
              <a:t>검증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33600" y="5613400"/>
            <a:ext cx="8763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90A4A5"/>
                </a:solidFill>
                <a:latin typeface="paybooc ExtraBold"/>
              </a:rPr>
              <a:t>03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58400" y="5143500"/>
            <a:ext cx="7239000" cy="173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20500" y="5143500"/>
            <a:ext cx="139700" cy="16891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2293600" y="5537200"/>
            <a:ext cx="4660900" cy="901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4500" spc="-200" dirty="0">
                <a:solidFill>
                  <a:srgbClr val="373737"/>
                </a:solidFill>
                <a:latin typeface="+mj-ea"/>
                <a:ea typeface="+mj-ea"/>
              </a:rPr>
              <a:t>SPI </a:t>
            </a:r>
            <a:r>
              <a:rPr lang="ko-KR" altLang="en-US" sz="4500" spc="-200" dirty="0">
                <a:solidFill>
                  <a:srgbClr val="373737"/>
                </a:solidFill>
                <a:latin typeface="+mj-ea"/>
                <a:ea typeface="+mj-ea"/>
              </a:rPr>
              <a:t>설계</a:t>
            </a:r>
            <a:r>
              <a:rPr lang="en-US" altLang="ko-KR" sz="4500" spc="-200" dirty="0">
                <a:solidFill>
                  <a:srgbClr val="373737"/>
                </a:solidFill>
                <a:latin typeface="+mj-ea"/>
                <a:ea typeface="+mj-ea"/>
              </a:rPr>
              <a:t>/</a:t>
            </a:r>
            <a:r>
              <a:rPr lang="ko-KR" altLang="en-US" sz="4500" spc="-200" dirty="0">
                <a:solidFill>
                  <a:srgbClr val="373737"/>
                </a:solidFill>
                <a:latin typeface="+mj-ea"/>
                <a:ea typeface="+mj-ea"/>
              </a:rPr>
              <a:t>검증</a:t>
            </a:r>
            <a:endParaRPr lang="ko-KR" altLang="en-US" sz="4500" b="0" i="0" u="none" strike="noStrike" spc="-200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553700" y="5638800"/>
            <a:ext cx="8763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90A4A5"/>
                </a:solidFill>
                <a:latin typeface="paybooc ExtraBold"/>
              </a:rPr>
              <a:t>04</a:t>
            </a:r>
          </a:p>
        </p:txBody>
      </p:sp>
      <p:pic>
        <p:nvPicPr>
          <p:cNvPr id="34" name="Picture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8300" y="7124700"/>
            <a:ext cx="7239000" cy="1739900"/>
          </a:xfrm>
          <a:prstGeom prst="rect">
            <a:avLst/>
          </a:prstGeom>
        </p:spPr>
      </p:pic>
      <p:pic>
        <p:nvPicPr>
          <p:cNvPr id="35" name="Picture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00400" y="7124700"/>
            <a:ext cx="139700" cy="1689100"/>
          </a:xfrm>
          <a:prstGeom prst="rect">
            <a:avLst/>
          </a:prstGeom>
        </p:spPr>
      </p:pic>
      <p:sp>
        <p:nvSpPr>
          <p:cNvPr id="36" name="TextBox 27"/>
          <p:cNvSpPr txBox="1"/>
          <p:nvPr/>
        </p:nvSpPr>
        <p:spPr>
          <a:xfrm>
            <a:off x="3619500" y="7607300"/>
            <a:ext cx="46609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ko-KR" altLang="en-US" sz="4500" spc="-200">
              <a:solidFill>
                <a:srgbClr val="373737"/>
              </a:solidFill>
              <a:latin typeface="+mj-ea"/>
              <a:ea typeface="+mj-ea"/>
            </a:endParaRPr>
          </a:p>
        </p:txBody>
      </p:sp>
      <p:sp>
        <p:nvSpPr>
          <p:cNvPr id="37" name="TextBox 28"/>
          <p:cNvSpPr txBox="1"/>
          <p:nvPr/>
        </p:nvSpPr>
        <p:spPr>
          <a:xfrm>
            <a:off x="2133600" y="7620000"/>
            <a:ext cx="8763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90A4A5"/>
                </a:solidFill>
                <a:latin typeface="paybooc ExtraBold"/>
              </a:rPr>
              <a:t>0</a:t>
            </a:r>
            <a:r>
              <a:rPr lang="en-US" altLang="ko-KR" sz="4500" b="0" i="0" u="none" strike="noStrike">
                <a:solidFill>
                  <a:srgbClr val="90A4A5"/>
                </a:solidFill>
                <a:latin typeface="paybooc ExtraBold"/>
              </a:rPr>
              <a:t>5</a:t>
            </a:r>
          </a:p>
        </p:txBody>
      </p:sp>
      <p:sp>
        <p:nvSpPr>
          <p:cNvPr id="43" name="TextBox 27"/>
          <p:cNvSpPr txBox="1"/>
          <p:nvPr/>
        </p:nvSpPr>
        <p:spPr>
          <a:xfrm>
            <a:off x="3619500" y="7543800"/>
            <a:ext cx="46609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4500" b="0" i="0" u="none" strike="noStrike" spc="-200" dirty="0" err="1">
                <a:solidFill>
                  <a:srgbClr val="373737"/>
                </a:solidFill>
                <a:latin typeface="+mj-ea"/>
                <a:ea typeface="+mj-ea"/>
              </a:rPr>
              <a:t>느낀점</a:t>
            </a:r>
            <a:r>
              <a:rPr lang="ko-KR" altLang="en-US" sz="4500" b="0" i="0" u="none" strike="noStrike" spc="-200" dirty="0">
                <a:solidFill>
                  <a:srgbClr val="373737"/>
                </a:solidFill>
                <a:latin typeface="+mj-ea"/>
                <a:ea typeface="+mj-ea"/>
              </a:rPr>
              <a:t> 및 </a:t>
            </a:r>
          </a:p>
          <a:p>
            <a:pPr lvl="0" algn="ctr">
              <a:lnSpc>
                <a:spcPct val="99600"/>
              </a:lnSpc>
              <a:defRPr/>
            </a:pPr>
            <a:r>
              <a:rPr lang="ko-KR" altLang="en-US" sz="4500" b="0" i="0" u="none" strike="noStrike" spc="-200" dirty="0">
                <a:solidFill>
                  <a:srgbClr val="373737"/>
                </a:solidFill>
                <a:latin typeface="+mj-ea"/>
                <a:ea typeface="+mj-ea"/>
              </a:rPr>
              <a:t>고찰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8CC3-7499-1C40-7CEC-713D6BCFD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B890B5-9D00-193C-3926-83C8A07F0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114300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144796F-24A4-5634-51AC-F84B7EDC3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753D077-A8E1-B4B2-0790-EBB1AC15DC19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8C656B41-AA98-E42E-B58D-AD3CFF36B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B6FC80-8312-1503-33EB-2E6B391735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15AA61D-0407-EB74-A72E-CE38A9383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7CB255-F82E-2A37-A633-052ECDA8A8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63CD69C-EE51-6CFF-D0DB-3786BCF51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C4902916-F766-7DEF-113B-E6EAE93687EA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1CB46F04-705C-1067-B649-A5E7FABC4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7112719-64C4-4FBF-E7A8-7842E83603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A2419C5-5C3D-6216-81AB-E9527197C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1F8EFC3-6C41-FDA6-D703-0415D741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096A11F-367E-D9A3-914D-4FE2A0523A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6F4ED977-2CDA-4CF2-F0FF-104FAC1F9E73}"/>
              </a:ext>
            </a:extLst>
          </p:cNvPr>
          <p:cNvSpPr txBox="1"/>
          <p:nvPr/>
        </p:nvSpPr>
        <p:spPr>
          <a:xfrm>
            <a:off x="3835400" y="16256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400" dirty="0">
                <a:solidFill>
                  <a:srgbClr val="373737"/>
                </a:solidFill>
                <a:latin typeface="+mj-ea"/>
                <a:ea typeface="+mj-ea"/>
              </a:rPr>
              <a:t>프로그래밍</a:t>
            </a:r>
            <a:r>
              <a:rPr lang="ko-KR" altLang="en-US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 코드</a:t>
            </a:r>
            <a:endParaRPr lang="en-US" altLang="ko-KR" sz="54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9365726-E21E-41A6-996E-141D4D6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481" y="3619500"/>
            <a:ext cx="13722519" cy="45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D304F-B2E4-767A-DC69-7314E9E79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FCB079-80BB-CBD6-CC3F-A25EECD46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3600" y="228600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A22FF89-1F2B-F4FB-6683-A0256AB8FB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64C013E-EC79-7399-8F2E-379403C62464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985098AB-D673-5E7A-3106-C55F874C7F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2A460B7-C14B-CFA5-C1CA-704F4483E3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B269186-52C5-DE0C-B375-8F8C480BAA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0034AD0-666D-187B-BEEC-44E9E797B2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93A57C8-81E4-91DE-5868-229A614B0D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C4128BBD-6123-526F-11A9-349186AA43B8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CF0B5DB1-E8E1-9C37-0EB4-5438FA811F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2C78D52-F9B9-2B6E-AE29-D9771C0D87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F9736D2-79F6-C052-ED5B-7C3FE2896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4668CF6-4C11-496C-0A40-8D0290E4F3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3464CE4-5F40-11A9-5B14-7F46AB354A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E6A822AD-466E-5106-CC1E-FF767357EACA}"/>
              </a:ext>
            </a:extLst>
          </p:cNvPr>
          <p:cNvSpPr txBox="1"/>
          <p:nvPr/>
        </p:nvSpPr>
        <p:spPr>
          <a:xfrm>
            <a:off x="3835400" y="16256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400" dirty="0">
                <a:solidFill>
                  <a:srgbClr val="373737"/>
                </a:solidFill>
                <a:latin typeface="+mj-ea"/>
                <a:ea typeface="+mj-ea"/>
              </a:rPr>
              <a:t>동작영상</a:t>
            </a:r>
            <a:endParaRPr lang="en-US" altLang="ko-KR" sz="54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pic>
        <p:nvPicPr>
          <p:cNvPr id="16" name="SPI동작영상">
            <a:hlinkClick r:id="" action="ppaction://media"/>
            <a:extLst>
              <a:ext uri="{FF2B5EF4-FFF2-40B4-BE49-F238E27FC236}">
                <a16:creationId xmlns:a16="http://schemas.microsoft.com/office/drawing/2014/main" id="{CAEA8C63-EC91-343E-7244-A5B35E7610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60900" y="3055219"/>
            <a:ext cx="10134600" cy="57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9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4213E-4E56-C893-55B0-324BA362B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2F1A55-A567-C838-3571-18436FD69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200" y="207433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5575FB8-9E79-5124-A5BE-BA7274845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8C395E6B-1243-2F94-EDE6-44ECB4CC4B78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CB30B5CB-BCDF-39F0-1B9E-BE692EE31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6772FF-0059-C415-8BA4-CD4C116B75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5A3FDA7-5323-76A2-E240-3DDCAAF39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9DC5739-B770-5C00-3ED3-7B43D7C8F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A05F806-E42F-A691-FE57-55E90B715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FCCF35B4-35B2-0CA1-40F4-65B1F3A3EAA2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6E07AC94-E0A0-8644-37EE-BBF7CB3FE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B9DA6E2-6935-76F7-8E21-D1BD203693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DF9409D-493A-9499-85AE-A0E9D668FC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0E3933B-DA8E-B9AF-C098-ADFB2557F1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240AA6B-6E5C-FE40-1C66-BDE91F130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A4626FDA-6095-09E7-371A-4D360209E10F}"/>
              </a:ext>
            </a:extLst>
          </p:cNvPr>
          <p:cNvSpPr txBox="1"/>
          <p:nvPr/>
        </p:nvSpPr>
        <p:spPr>
          <a:xfrm>
            <a:off x="3835400" y="1625600"/>
            <a:ext cx="124714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400" b="0" i="0" u="none" strike="noStrike" dirty="0" err="1">
                <a:solidFill>
                  <a:srgbClr val="373737"/>
                </a:solidFill>
                <a:latin typeface="+mj-ea"/>
                <a:ea typeface="+mj-ea"/>
              </a:rPr>
              <a:t>느낀점</a:t>
            </a:r>
            <a:r>
              <a:rPr lang="ko-KR" altLang="en-US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 및 고찰</a:t>
            </a:r>
            <a:endParaRPr lang="en-US" altLang="ko-KR" sz="54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0B1145-8042-3B0B-C129-35A455FFF588}"/>
              </a:ext>
            </a:extLst>
          </p:cNvPr>
          <p:cNvSpPr txBox="1"/>
          <p:nvPr/>
        </p:nvSpPr>
        <p:spPr>
          <a:xfrm>
            <a:off x="2057400" y="3314700"/>
            <a:ext cx="117348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sz="2000" dirty="0"/>
              <a:t>SPI</a:t>
            </a:r>
            <a:r>
              <a:rPr lang="ko-KR" altLang="en-US" sz="2000" dirty="0"/>
              <a:t>와 </a:t>
            </a:r>
            <a:r>
              <a:rPr lang="en-US" altLang="ko-KR" sz="2000" dirty="0"/>
              <a:t>I2C </a:t>
            </a:r>
            <a:r>
              <a:rPr lang="ko-KR" altLang="en-US" sz="2000" dirty="0"/>
              <a:t>마스터</a:t>
            </a:r>
            <a:r>
              <a:rPr lang="en-US" altLang="ko-KR" sz="2000" dirty="0"/>
              <a:t>-</a:t>
            </a:r>
            <a:r>
              <a:rPr lang="ko-KR" altLang="en-US" sz="2000" dirty="0" err="1"/>
              <a:t>슬레이브</a:t>
            </a:r>
            <a:r>
              <a:rPr lang="ko-KR" altLang="en-US" sz="2000" dirty="0"/>
              <a:t> 통신 모듈을 직접 설계하면서</a:t>
            </a:r>
            <a:r>
              <a:rPr lang="en-US" altLang="ko-KR" sz="2000" dirty="0"/>
              <a:t>, FSM</a:t>
            </a:r>
            <a:r>
              <a:rPr lang="ko-KR" altLang="en-US" sz="2000" dirty="0"/>
              <a:t>과 타이밍 제어의 중요성을 다시금 체감할 수 있었습니다</a:t>
            </a:r>
            <a:r>
              <a:rPr lang="en-US" altLang="ko-KR" sz="2000" dirty="0"/>
              <a:t>.</a:t>
            </a:r>
          </a:p>
          <a:p>
            <a:pPr>
              <a:buNone/>
            </a:pPr>
            <a:endParaRPr lang="en-US" altLang="ko-KR" sz="800" dirty="0"/>
          </a:p>
          <a:p>
            <a:pPr>
              <a:buNone/>
            </a:pPr>
            <a:r>
              <a:rPr lang="en-US" altLang="ko-KR" sz="2000" dirty="0"/>
              <a:t>I2C</a:t>
            </a:r>
            <a:r>
              <a:rPr lang="ko-KR" altLang="en-US" sz="2000" dirty="0"/>
              <a:t>의 경우</a:t>
            </a:r>
            <a:r>
              <a:rPr lang="en-US" altLang="ko-KR" sz="2000" dirty="0"/>
              <a:t>, START, ACK, HOLD, DATA </a:t>
            </a:r>
            <a:r>
              <a:rPr lang="ko-KR" altLang="en-US" sz="2000" dirty="0"/>
              <a:t>전송</a:t>
            </a:r>
            <a:r>
              <a:rPr lang="en-US" altLang="ko-KR" sz="2000" dirty="0"/>
              <a:t>,STOP</a:t>
            </a:r>
            <a:r>
              <a:rPr lang="ko-KR" altLang="en-US" sz="2000" dirty="0"/>
              <a:t>등의 단계를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상태로 </a:t>
            </a:r>
            <a:r>
              <a:rPr lang="ko-KR" altLang="en-US" sz="2000" dirty="0" smtClean="0"/>
              <a:t>분할하여 샘플링 타이밍과 </a:t>
            </a:r>
            <a:r>
              <a:rPr lang="en-US" altLang="ko-KR" sz="2000" dirty="0" smtClean="0"/>
              <a:t>SDA</a:t>
            </a:r>
            <a:r>
              <a:rPr lang="ko-KR" altLang="en-US" sz="2000" dirty="0" smtClean="0"/>
              <a:t>값을 변경하는 타이밍을  </a:t>
            </a:r>
            <a:r>
              <a:rPr lang="ko-KR" altLang="en-US" sz="2000" dirty="0" smtClean="0"/>
              <a:t>정밀하게 제어할 수 있도록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FSM</a:t>
            </a:r>
            <a:r>
              <a:rPr lang="ko-KR" altLang="en-US" sz="2000" dirty="0"/>
              <a:t>을 설계하였습니다</a:t>
            </a:r>
            <a:r>
              <a:rPr lang="en-US" altLang="ko-KR" sz="2000" dirty="0" smtClean="0"/>
              <a:t>.  </a:t>
            </a:r>
            <a:endParaRPr lang="en-US" altLang="ko-KR" sz="2000" dirty="0"/>
          </a:p>
          <a:p>
            <a:pPr>
              <a:buNone/>
            </a:pPr>
            <a:endParaRPr lang="en-US" altLang="ko-KR" sz="800" dirty="0"/>
          </a:p>
          <a:p>
            <a:pPr>
              <a:buNone/>
            </a:pPr>
            <a:r>
              <a:rPr lang="en-US" altLang="ko-KR" sz="2000" dirty="0"/>
              <a:t>SPI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클록의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상승엣지와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하강엣지를</a:t>
            </a:r>
            <a:r>
              <a:rPr lang="ko-KR" altLang="en-US" sz="2000" dirty="0"/>
              <a:t> 기준으로 데이터를 샘플링하거나 전송하는 타이밍을 </a:t>
            </a:r>
            <a:r>
              <a:rPr lang="ko-KR" altLang="en-US" sz="2000" dirty="0" smtClean="0"/>
              <a:t>정의하여 </a:t>
            </a:r>
            <a:r>
              <a:rPr lang="en-US" altLang="ko-KR" sz="2000" dirty="0" smtClean="0"/>
              <a:t>full duplex</a:t>
            </a:r>
            <a:r>
              <a:rPr lang="ko-KR" altLang="en-US" sz="2000" dirty="0" smtClean="0"/>
              <a:t>를 지원하도록 만들어 주었으며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마스터가 보내는 클럭에 동기화 하여 </a:t>
            </a:r>
            <a:r>
              <a:rPr lang="ko-KR" altLang="en-US" sz="2000" dirty="0" err="1"/>
              <a:t>슬레이브가</a:t>
            </a:r>
            <a:r>
              <a:rPr lang="ko-KR" altLang="en-US" sz="2000" dirty="0"/>
              <a:t> 송수신 동작을 수행하도록 구성하였습니다</a:t>
            </a:r>
            <a:r>
              <a:rPr lang="en-US" altLang="ko-KR" sz="2000" dirty="0"/>
              <a:t>.</a:t>
            </a:r>
          </a:p>
          <a:p>
            <a:pPr>
              <a:buNone/>
            </a:pPr>
            <a:endParaRPr lang="en-US" altLang="ko-KR" sz="800" dirty="0"/>
          </a:p>
          <a:p>
            <a:pPr>
              <a:buNone/>
            </a:pPr>
            <a:r>
              <a:rPr lang="ko-KR" altLang="en-US" sz="2000" dirty="0"/>
              <a:t>설계 초기에는 </a:t>
            </a:r>
            <a:r>
              <a:rPr lang="en-US" altLang="ko-KR" sz="2000" dirty="0"/>
              <a:t>FSM </a:t>
            </a:r>
            <a:r>
              <a:rPr lang="ko-KR" altLang="en-US" sz="2000" dirty="0"/>
              <a:t>구성도 미흡했고 타이밍 제어 역시 부정확하여 통신이 제대로 이루어지지 않았습니다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그러나 </a:t>
            </a:r>
            <a:r>
              <a:rPr lang="en-US" altLang="ko-KR" sz="2000" dirty="0"/>
              <a:t>UVM </a:t>
            </a:r>
            <a:r>
              <a:rPr lang="ko-KR" altLang="en-US" sz="2000" dirty="0"/>
              <a:t>구조를 이용한 시뮬레이션 검증과 로직 </a:t>
            </a:r>
            <a:r>
              <a:rPr lang="ko-KR" altLang="en-US" sz="2000" dirty="0" err="1"/>
              <a:t>아날라이저를</a:t>
            </a:r>
            <a:r>
              <a:rPr lang="ko-KR" altLang="en-US" sz="2000" dirty="0"/>
              <a:t> 활용한 반복적인 디버깅을 통해 문제를 파악하고 수정해 나간 결과</a:t>
            </a:r>
            <a:r>
              <a:rPr lang="en-US" altLang="ko-KR" sz="2000" dirty="0"/>
              <a:t>, </a:t>
            </a:r>
            <a:r>
              <a:rPr lang="ko-KR" altLang="en-US" sz="2000" dirty="0"/>
              <a:t>정상적으로 동작하는 통신 모듈을 구현할 수 있었습니다</a:t>
            </a:r>
            <a:r>
              <a:rPr lang="en-US" altLang="ko-KR" sz="2000" dirty="0"/>
              <a:t>.</a:t>
            </a:r>
          </a:p>
          <a:p>
            <a:endParaRPr lang="en-US" altLang="ko-KR" sz="800" dirty="0"/>
          </a:p>
          <a:p>
            <a:r>
              <a:rPr lang="ko-KR" altLang="en-US" sz="2000" dirty="0" smtClean="0"/>
              <a:t>향후 </a:t>
            </a:r>
            <a:r>
              <a:rPr lang="ko-KR" altLang="en-US" sz="2000" dirty="0"/>
              <a:t>유사한 통신 프로토콜 </a:t>
            </a:r>
            <a:r>
              <a:rPr lang="ko-KR" altLang="en-US" sz="2000" dirty="0"/>
              <a:t>설계에서도 이번 경험을 토대로 </a:t>
            </a:r>
            <a:r>
              <a:rPr lang="ko-KR" altLang="en-US" sz="2000" dirty="0" smtClean="0"/>
              <a:t>더욱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체계적으로 접근할 수 있을 것이라 생각합니다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388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5200" y="495300"/>
            <a:ext cx="16903700" cy="9296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400300" y="749300"/>
            <a:ext cx="13487400" cy="3175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nn-NO" altLang="ko-KR" spc="200" dirty="0">
                <a:solidFill>
                  <a:srgbClr val="FFFFFF"/>
                </a:solidFill>
                <a:latin typeface="+mj-ea"/>
                <a:ea typeface="+mj-ea"/>
              </a:rPr>
              <a:t>SPI/I2C Peripheral Design over AXI for MicroBlaze</a:t>
            </a:r>
            <a:endParaRPr lang="en-US" altLang="ko-KR" spc="2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13182600" y="6566237"/>
            <a:ext cx="33520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latin typeface="Arial"/>
                <a:cs typeface="Arial"/>
              </a:rPr>
              <a:t>Thanks!</a:t>
            </a:r>
            <a:endParaRPr lang="ko-KR" altLang="en-US" sz="6000" b="1">
              <a:latin typeface="Arial"/>
              <a:cs typeface="Arial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9948080" y="7323979"/>
            <a:ext cx="646903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>
                <a:latin typeface="HY그래픽"/>
                <a:ea typeface="HY그래픽"/>
                <a:cs typeface="Arial"/>
              </a:rPr>
              <a:t>이상으로 발표를 마치겠습니다</a:t>
            </a:r>
            <a:r>
              <a:rPr lang="en-US" altLang="ko-KR" sz="3500">
                <a:latin typeface="HY그래픽"/>
                <a:ea typeface="HY그래픽"/>
                <a:cs typeface="Arial"/>
              </a:rPr>
              <a:t>.</a:t>
            </a:r>
            <a:endParaRPr lang="ko-KR" altLang="en-US" sz="3500">
              <a:latin typeface="HY그래픽"/>
              <a:ea typeface="HY그래픽"/>
              <a:cs typeface="Arial"/>
            </a:endParaRPr>
          </a:p>
        </p:txBody>
      </p:sp>
      <p:sp>
        <p:nvSpPr>
          <p:cNvPr id="22" name="TextBox 10"/>
          <p:cNvSpPr txBox="1"/>
          <p:nvPr/>
        </p:nvSpPr>
        <p:spPr>
          <a:xfrm>
            <a:off x="14746126" y="7875264"/>
            <a:ext cx="1457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HY그래픽"/>
                <a:ea typeface="HY그래픽"/>
                <a:cs typeface="Arial"/>
              </a:rPr>
              <a:t>감사합니다</a:t>
            </a:r>
            <a:r>
              <a:rPr lang="en-US" altLang="ko-KR" sz="2000">
                <a:latin typeface="HY그래픽"/>
                <a:ea typeface="HY그래픽"/>
                <a:cs typeface="Arial"/>
              </a:rPr>
              <a:t>.</a:t>
            </a:r>
            <a:endParaRPr lang="ko-KR" altLang="en-US" sz="2000">
              <a:latin typeface="HY그래픽"/>
              <a:ea typeface="HY그래픽"/>
              <a:cs typeface="Arial"/>
            </a:endParaRPr>
          </a:p>
        </p:txBody>
      </p:sp>
      <p:sp>
        <p:nvSpPr>
          <p:cNvPr id="23" name="TextBox 17"/>
          <p:cNvSpPr txBox="1"/>
          <p:nvPr/>
        </p:nvSpPr>
        <p:spPr>
          <a:xfrm>
            <a:off x="2476500" y="3606800"/>
            <a:ext cx="13335000" cy="1816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07899"/>
              </a:lnSpc>
              <a:defRPr/>
            </a:pPr>
            <a:r>
              <a:rPr lang="en-US" altLang="ko-KR" sz="5300" dirty="0">
                <a:solidFill>
                  <a:srgbClr val="90A4A5"/>
                </a:solidFill>
                <a:latin typeface="+mj-ea"/>
                <a:ea typeface="+mj-ea"/>
              </a:rPr>
              <a:t>AXI </a:t>
            </a:r>
            <a:r>
              <a:rPr lang="ko-KR" altLang="en-US" sz="5300" dirty="0">
                <a:solidFill>
                  <a:srgbClr val="90A4A5"/>
                </a:solidFill>
                <a:latin typeface="+mj-ea"/>
                <a:ea typeface="+mj-ea"/>
              </a:rPr>
              <a:t>인터페이스 기반 </a:t>
            </a:r>
            <a:r>
              <a:rPr lang="en-US" altLang="ko-KR" sz="5300" dirty="0">
                <a:solidFill>
                  <a:srgbClr val="90A4A5"/>
                </a:solidFill>
                <a:latin typeface="+mj-ea"/>
                <a:ea typeface="+mj-ea"/>
              </a:rPr>
              <a:t>SPI/I2C </a:t>
            </a:r>
          </a:p>
          <a:p>
            <a:pPr lvl="0" algn="ctr">
              <a:lnSpc>
                <a:spcPct val="107899"/>
              </a:lnSpc>
              <a:defRPr/>
            </a:pPr>
            <a:r>
              <a:rPr lang="ko-KR" altLang="en-US" sz="5300" dirty="0">
                <a:solidFill>
                  <a:srgbClr val="90A4A5"/>
                </a:solidFill>
                <a:latin typeface="+mj-ea"/>
                <a:ea typeface="+mj-ea"/>
              </a:rPr>
              <a:t>통신 모듈 설계 및 구현</a:t>
            </a:r>
            <a:endParaRPr lang="en-US" altLang="ko-KR" sz="5300" b="0" i="0" u="none" strike="noStrike" dirty="0">
              <a:solidFill>
                <a:srgbClr val="90A4A5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600" y="2286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5400" b="0" i="0" u="none" strike="noStrike">
                <a:solidFill>
                  <a:srgbClr val="373737"/>
                </a:solidFill>
                <a:latin typeface="+mj-ea"/>
                <a:ea typeface="+mj-ea"/>
              </a:rPr>
              <a:t>프로젝트</a:t>
            </a:r>
            <a:r>
              <a:rPr lang="en-US" sz="5400" b="0" i="0" u="none" strike="noStrike">
                <a:solidFill>
                  <a:srgbClr val="373737"/>
                </a:solidFill>
                <a:latin typeface="+mj-ea"/>
                <a:ea typeface="+mj-ea"/>
              </a:rPr>
              <a:t> </a:t>
            </a:r>
            <a:r>
              <a:rPr lang="ko-KR" altLang="en-US" sz="5400" b="0" i="0" u="none" strike="noStrike">
                <a:solidFill>
                  <a:srgbClr val="373737"/>
                </a:solidFill>
                <a:latin typeface="+mj-ea"/>
                <a:ea typeface="+mj-ea"/>
              </a:rPr>
              <a:t>목표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CA1AF13-0AE7-5683-2245-2CA27ABD5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582" y="3564147"/>
            <a:ext cx="660861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AXI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프로토콜의 구조 및 동작 원리 이해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>
                <a:latin typeface="Arial" panose="020B0604020202020204" pitchFamily="34" charset="0"/>
              </a:rPr>
              <a:t>SPI</a:t>
            </a:r>
            <a:r>
              <a:rPr lang="ko-KR" altLang="en-US" sz="2000" dirty="0">
                <a:latin typeface="Arial" panose="020B0604020202020204" pitchFamily="34" charset="0"/>
              </a:rPr>
              <a:t> 및 </a:t>
            </a:r>
            <a:r>
              <a:rPr lang="en-US" altLang="ko-KR" sz="2000" dirty="0">
                <a:latin typeface="Arial" panose="020B0604020202020204" pitchFamily="34" charset="0"/>
              </a:rPr>
              <a:t>I2C </a:t>
            </a:r>
            <a:r>
              <a:rPr lang="ko-KR" altLang="en-US" sz="2000" dirty="0">
                <a:latin typeface="Arial" panose="020B0604020202020204" pitchFamily="34" charset="0"/>
              </a:rPr>
              <a:t>모듈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설계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</a:rPr>
              <a:t>및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구현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SPI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및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I2C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모듈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정상 동작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검증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MicroBlaze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2000" dirty="0">
                <a:latin typeface="Arial" panose="020B0604020202020204" pitchFamily="34" charset="0"/>
              </a:rPr>
              <a:t>SPI/I2C </a:t>
            </a:r>
            <a:r>
              <a:rPr lang="ko-KR" altLang="en-US" sz="2000" dirty="0">
                <a:latin typeface="Arial" panose="020B0604020202020204" pitchFamily="34" charset="0"/>
              </a:rPr>
              <a:t>모듈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ko-KR" altLang="en-US" sz="2000" dirty="0">
                <a:latin typeface="Arial" panose="020B0604020202020204" pitchFamily="34" charset="0"/>
              </a:rPr>
              <a:t>통합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메모리 매핑을 통한 주변장치 제어 기능을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확인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600" y="2286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400">
                <a:solidFill>
                  <a:srgbClr val="373737"/>
                </a:solidFill>
                <a:latin typeface="+mj-ea"/>
                <a:ea typeface="+mj-ea"/>
              </a:rPr>
              <a:t>구현 환경</a:t>
            </a:r>
            <a:endParaRPr lang="ko-KR" sz="5400" b="0" i="0" u="none" strike="noStrike">
              <a:solidFill>
                <a:srgbClr val="373737"/>
              </a:solidFill>
              <a:latin typeface="+mj-ea"/>
              <a:ea typeface="+mj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41500" y="3447625"/>
            <a:ext cx="6172200" cy="28575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87170" y="2734161"/>
            <a:ext cx="5638800" cy="36432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0F22D1-4AD3-DE5D-A227-E82D8A2CA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6355925"/>
            <a:ext cx="6502400" cy="28976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7170" y="6567184"/>
            <a:ext cx="6382641" cy="2686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600" y="2286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AXI</a:t>
            </a:r>
            <a:r>
              <a:rPr lang="ko-KR" altLang="en-US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 </a:t>
            </a:r>
            <a:r>
              <a:rPr lang="en-US" altLang="ko-KR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protocol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sz="3800" b="0" i="0" u="none" strike="noStrike">
              <a:solidFill>
                <a:srgbClr val="FFFFFF"/>
              </a:solidFill>
              <a:latin typeface="paybooc Extra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44258" y="5228768"/>
            <a:ext cx="725987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dirty="0"/>
              <a:t>Write Address(AW): </a:t>
            </a:r>
            <a:r>
              <a:rPr lang="ko-KR" altLang="en-US" dirty="0"/>
              <a:t>마스터가 </a:t>
            </a:r>
            <a:r>
              <a:rPr lang="ko-KR" altLang="en-US" dirty="0" err="1"/>
              <a:t>슬레이브에</a:t>
            </a:r>
            <a:r>
              <a:rPr lang="ko-KR" altLang="en-US" dirty="0"/>
              <a:t> 쓰기 주소를 전달</a:t>
            </a:r>
            <a:endParaRPr lang="en-US" altLang="ko-KR" dirty="0"/>
          </a:p>
          <a:p>
            <a:pPr marL="285750" indent="-285750">
              <a:buFontTx/>
              <a:buChar char="-"/>
              <a:defRPr/>
            </a:pPr>
            <a:endParaRPr lang="ko-KR" altLang="en-US" dirty="0"/>
          </a:p>
          <a:p>
            <a:pPr marL="285750" indent="-285750">
              <a:buFontTx/>
              <a:buChar char="-"/>
              <a:defRPr/>
            </a:pPr>
            <a:r>
              <a:rPr lang="en-US" altLang="ko-KR" dirty="0"/>
              <a:t>Write Data(W): </a:t>
            </a:r>
            <a:r>
              <a:rPr lang="ko-KR" altLang="en-US" dirty="0"/>
              <a:t>마스터가 </a:t>
            </a:r>
            <a:r>
              <a:rPr lang="ko-KR" altLang="en-US" dirty="0" err="1"/>
              <a:t>슬레이브에</a:t>
            </a:r>
            <a:r>
              <a:rPr lang="ko-KR" altLang="en-US" dirty="0"/>
              <a:t> 쓰기 데이터를 전달</a:t>
            </a:r>
            <a:endParaRPr lang="en-US" altLang="ko-KR" dirty="0"/>
          </a:p>
          <a:p>
            <a:pPr marL="285750" indent="-285750">
              <a:buFontTx/>
              <a:buChar char="-"/>
              <a:defRPr/>
            </a:pPr>
            <a:endParaRPr lang="ko-KR" altLang="en-US" dirty="0"/>
          </a:p>
          <a:p>
            <a:pPr marL="285750" indent="-285750">
              <a:buFontTx/>
              <a:buChar char="-"/>
              <a:defRPr/>
            </a:pPr>
            <a:r>
              <a:rPr lang="en-US" altLang="ko-KR" dirty="0"/>
              <a:t>Write Response(B): </a:t>
            </a:r>
            <a:r>
              <a:rPr lang="ko-KR" altLang="en-US" dirty="0" err="1"/>
              <a:t>슬레이브가</a:t>
            </a:r>
            <a:r>
              <a:rPr lang="ko-KR" altLang="en-US" dirty="0"/>
              <a:t> </a:t>
            </a:r>
            <a:r>
              <a:rPr lang="ko-KR" altLang="en-US" dirty="0" err="1"/>
              <a:t>마스터에게</a:t>
            </a:r>
            <a:r>
              <a:rPr lang="ko-KR" altLang="en-US" dirty="0"/>
              <a:t> 쓰기 완료 및 상태를 응답</a:t>
            </a:r>
            <a:endParaRPr lang="en-US" altLang="ko-KR" dirty="0"/>
          </a:p>
          <a:p>
            <a:pPr marL="285750" indent="-285750">
              <a:buFontTx/>
              <a:buChar char="-"/>
              <a:defRPr/>
            </a:pPr>
            <a:endParaRPr lang="ko-KR" altLang="en-US" dirty="0"/>
          </a:p>
          <a:p>
            <a:pPr marL="285750" indent="-285750">
              <a:buFontTx/>
              <a:buChar char="-"/>
              <a:defRPr/>
            </a:pPr>
            <a:r>
              <a:rPr lang="en-US" altLang="ko-KR" dirty="0"/>
              <a:t>Read Address(AR): </a:t>
            </a:r>
            <a:r>
              <a:rPr lang="ko-KR" altLang="en-US" dirty="0"/>
              <a:t>마스터가 </a:t>
            </a:r>
            <a:r>
              <a:rPr lang="ko-KR" altLang="en-US" dirty="0" err="1"/>
              <a:t>슬레이브에</a:t>
            </a:r>
            <a:r>
              <a:rPr lang="ko-KR" altLang="en-US" dirty="0"/>
              <a:t> 읽기 주소를 전달</a:t>
            </a:r>
            <a:endParaRPr lang="en-US" altLang="ko-KR" dirty="0"/>
          </a:p>
          <a:p>
            <a:pPr marL="285750" indent="-285750">
              <a:buFontTx/>
              <a:buChar char="-"/>
              <a:defRPr/>
            </a:pPr>
            <a:endParaRPr lang="ko-KR" altLang="en-US" dirty="0"/>
          </a:p>
          <a:p>
            <a:pPr marL="285750" indent="-285750">
              <a:buFontTx/>
              <a:buChar char="-"/>
              <a:defRPr/>
            </a:pPr>
            <a:r>
              <a:rPr lang="en-US" altLang="ko-KR" dirty="0"/>
              <a:t>Read Data(R): </a:t>
            </a:r>
            <a:r>
              <a:rPr lang="ko-KR" altLang="en-US" dirty="0" err="1"/>
              <a:t>슬레이브가</a:t>
            </a:r>
            <a:r>
              <a:rPr lang="ko-KR" altLang="en-US" dirty="0"/>
              <a:t> </a:t>
            </a:r>
            <a:r>
              <a:rPr lang="ko-KR" altLang="en-US" dirty="0" err="1"/>
              <a:t>마스터에게</a:t>
            </a:r>
            <a:r>
              <a:rPr lang="ko-KR" altLang="en-US" dirty="0"/>
              <a:t> 읽은 데이터와 상태를 전달 </a:t>
            </a:r>
            <a:endParaRPr lang="en-US" altLang="ko-KR" dirty="0"/>
          </a:p>
          <a:p>
            <a:pPr marL="285750" indent="-285750">
              <a:buFontTx/>
              <a:buChar char="-"/>
              <a:defRPr/>
            </a:pPr>
            <a:endParaRPr lang="ko-KR" altLang="en-US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0BFF35-E783-456F-03A5-ED516E8539DD}"/>
              </a:ext>
            </a:extLst>
          </p:cNvPr>
          <p:cNvSpPr txBox="1"/>
          <p:nvPr/>
        </p:nvSpPr>
        <p:spPr>
          <a:xfrm>
            <a:off x="9911931" y="3083629"/>
            <a:ext cx="78149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A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dvanced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+mn-ea"/>
              </a:rPr>
              <a:t>e</a:t>
            </a:r>
            <a:r>
              <a:rPr lang="en-US" altLang="ko-KR" i="0" dirty="0" err="1">
                <a:solidFill>
                  <a:srgbClr val="000000"/>
                </a:solidFill>
                <a:effectLst/>
                <a:latin typeface="+mn-ea"/>
              </a:rPr>
              <a:t>Xtensible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+mn-ea"/>
              </a:rPr>
              <a:t>I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</a:rPr>
              <a:t>nterface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의 약자로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AMBA protocol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중 하나 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defRPr/>
            </a:pPr>
            <a:r>
              <a:rPr lang="ko-KR" altLang="en-US" dirty="0">
                <a:latin typeface="+mn-ea"/>
              </a:rPr>
              <a:t>고속 데이터 전송을 위한 고성능 인터페이스로 높은 처리량을 필요하거나</a:t>
            </a: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ko-KR" altLang="en-US" dirty="0">
                <a:latin typeface="+mn-ea"/>
              </a:rPr>
              <a:t>병렬처리가 중요한 시스템에 사용됩니다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마스터와 </a:t>
            </a:r>
            <a:r>
              <a:rPr lang="ko-KR" altLang="en-US" dirty="0" err="1">
                <a:latin typeface="+mn-ea"/>
              </a:rPr>
              <a:t>슬레이브간의</a:t>
            </a:r>
            <a:r>
              <a:rPr lang="ko-KR" altLang="en-US" dirty="0">
                <a:latin typeface="+mn-ea"/>
              </a:rPr>
              <a:t> 복잡한</a:t>
            </a: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ko-KR" altLang="en-US" dirty="0">
                <a:latin typeface="+mn-ea"/>
              </a:rPr>
              <a:t>버스 통신을 지원하며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분리된 채널구조로 인하여 효율적인 메모리 접근이</a:t>
            </a: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ko-KR" altLang="en-US" dirty="0">
                <a:latin typeface="+mn-ea"/>
              </a:rPr>
              <a:t>가능합니다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957F05-EDA4-E6E2-4CD1-44EB77DEC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583" y="3270827"/>
            <a:ext cx="8757657" cy="4372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9FBB3-4A13-C7BD-CC32-975F802F4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B87930-211F-229C-4846-30DFDA759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190500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74C8A5-FCFE-61AF-2EE4-183AE9A050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09A0353B-8FAE-396C-B1CE-B225A2C4F458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3E3624AE-57B7-60E2-BEC6-1C1FB94936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A77CC41-E7DE-2C11-BB47-EC396B5A18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FA5302-7526-5CA9-5DBC-799D5F97AC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1E0C81-0EC4-AF2F-6BEE-F47970BE8F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61C6AA5-EFB1-4E1C-8AD9-6C2821B35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38CECD8E-FC65-C9A7-D1E5-B91104B65FAC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8437FE80-EFBF-22EC-BD2D-E53C7E005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2CBF07F-C37D-5700-54D7-C7A2F9FCD9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5F1E850-AB8B-24CD-A0FF-182BB69FE2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5E9BC8F-D787-A70A-FC85-6D668C8DB9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B9BA8FB-D2D0-5D50-467A-FF2B15D24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15AEE8E8-7231-D9AB-5E04-27A620FD239C}"/>
              </a:ext>
            </a:extLst>
          </p:cNvPr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AXI</a:t>
            </a:r>
            <a:r>
              <a:rPr lang="ko-KR" altLang="en-US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 </a:t>
            </a:r>
            <a:r>
              <a:rPr lang="en-US" altLang="ko-KR" sz="5400" b="0" i="0" u="none" strike="noStrike" dirty="0">
                <a:solidFill>
                  <a:srgbClr val="373737"/>
                </a:solidFill>
                <a:latin typeface="+mj-ea"/>
                <a:ea typeface="+mj-ea"/>
              </a:rPr>
              <a:t>protocol transfer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93CF2A4-D451-E657-9B14-F55A27B1F376}"/>
              </a:ext>
            </a:extLst>
          </p:cNvPr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endParaRPr lang="en-US" sz="3800" b="0" i="0" u="none" strike="noStrike">
              <a:solidFill>
                <a:srgbClr val="FFFFFF"/>
              </a:solidFill>
              <a:latin typeface="paybooc Extra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FC0C5B-4D9A-6B22-CFE2-AB368E137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933" y="3086100"/>
            <a:ext cx="5361432" cy="31601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B88B5E1-6AA6-0F5D-3EEA-600676CE5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310" y="3155953"/>
            <a:ext cx="5410200" cy="30903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67B07C-FD64-7B90-135D-4B5DF9C77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2106" y="3086099"/>
            <a:ext cx="5720167" cy="30903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F2DF47-EF50-6AD4-F974-A19DCBB979B1}"/>
              </a:ext>
            </a:extLst>
          </p:cNvPr>
          <p:cNvSpPr txBox="1"/>
          <p:nvPr/>
        </p:nvSpPr>
        <p:spPr>
          <a:xfrm>
            <a:off x="3301423" y="6574333"/>
            <a:ext cx="1133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AXI</a:t>
            </a:r>
            <a:r>
              <a:rPr lang="ko-KR" altLang="en-US" dirty="0"/>
              <a:t>에서는 모든 전송이 </a:t>
            </a:r>
            <a:r>
              <a:rPr lang="en-US" altLang="ko-KR" b="1" dirty="0"/>
              <a:t>Ready/Valid </a:t>
            </a:r>
            <a:r>
              <a:rPr lang="ko-KR" altLang="en-US" b="1" dirty="0" err="1"/>
              <a:t>핸드셰이크</a:t>
            </a:r>
            <a:r>
              <a:rPr lang="ko-KR" altLang="en-US" dirty="0" err="1"/>
              <a:t>에</a:t>
            </a:r>
            <a:r>
              <a:rPr lang="ko-KR" altLang="en-US" dirty="0"/>
              <a:t> 의해 동작합니다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신호는 </a:t>
            </a:r>
            <a:r>
              <a:rPr lang="en-US" altLang="ko-KR" b="1" dirty="0"/>
              <a:t>AXI</a:t>
            </a:r>
            <a:r>
              <a:rPr lang="ko-KR" altLang="en-US" b="1" dirty="0"/>
              <a:t>의 각 채널마다 따로 존재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b="1" dirty="0"/>
              <a:t>해당 채널에서 데이터를 주고받을 때 사용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위의 예를 보면 </a:t>
            </a:r>
            <a:r>
              <a:rPr lang="ko-KR" altLang="en-US" b="1" dirty="0"/>
              <a:t>데이터 전송</a:t>
            </a:r>
            <a:r>
              <a:rPr lang="en-US" altLang="ko-KR" b="1" dirty="0"/>
              <a:t>(Transfer)</a:t>
            </a:r>
            <a:r>
              <a:rPr lang="ko-KR" altLang="en-US" b="1" dirty="0"/>
              <a:t>은 항상 </a:t>
            </a:r>
            <a:r>
              <a:rPr lang="en-US" altLang="ko-KR" b="1" dirty="0"/>
              <a:t>VALID</a:t>
            </a:r>
            <a:r>
              <a:rPr lang="ko-KR" altLang="en-US" b="1" dirty="0"/>
              <a:t>와 </a:t>
            </a:r>
            <a:r>
              <a:rPr lang="en-US" altLang="ko-KR" b="1" dirty="0"/>
              <a:t>READY</a:t>
            </a:r>
            <a:r>
              <a:rPr lang="ko-KR" altLang="en-US" b="1" dirty="0"/>
              <a:t>가 모두 </a:t>
            </a:r>
            <a:r>
              <a:rPr lang="en-US" altLang="ko-KR" b="1" dirty="0"/>
              <a:t>HIGH</a:t>
            </a:r>
            <a:r>
              <a:rPr lang="ko-KR" altLang="en-US" b="1" dirty="0"/>
              <a:t>일 </a:t>
            </a:r>
            <a:r>
              <a:rPr lang="ko-KR" altLang="en-US" b="1" dirty="0" err="1"/>
              <a:t>떄</a:t>
            </a:r>
            <a:r>
              <a:rPr lang="en-US" altLang="ko-KR" dirty="0"/>
              <a:t>, </a:t>
            </a:r>
            <a:r>
              <a:rPr lang="ko-KR" altLang="en-US" dirty="0"/>
              <a:t>클럭 상승 </a:t>
            </a:r>
            <a:r>
              <a:rPr lang="ko-KR" altLang="en-US" dirty="0" err="1"/>
              <a:t>엣지에서</a:t>
            </a:r>
            <a:r>
              <a:rPr lang="ko-KR" altLang="en-US" dirty="0"/>
              <a:t> 발생합니다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VALID</a:t>
            </a:r>
            <a:r>
              <a:rPr lang="ko-KR" altLang="en-US" dirty="0"/>
              <a:t>와 </a:t>
            </a:r>
            <a:r>
              <a:rPr lang="en-US" altLang="ko-KR" dirty="0"/>
              <a:t>READY</a:t>
            </a:r>
            <a:r>
              <a:rPr lang="ko-KR" altLang="en-US" dirty="0"/>
              <a:t>의 </a:t>
            </a:r>
            <a:r>
              <a:rPr lang="en-US" altLang="ko-KR" dirty="0"/>
              <a:t>HIGH </a:t>
            </a:r>
            <a:r>
              <a:rPr lang="ko-KR" altLang="en-US" dirty="0"/>
              <a:t>순서는 상관없음을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B9A9F-7CD3-1372-E9F7-06145683B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3F3901-4E1C-94B8-8B22-389F419C4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600" y="228600"/>
            <a:ext cx="16891000" cy="9296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58B0070-6977-02AF-18AF-EB5AA445B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051A8362-008C-AFD9-D221-8DC20D9B1075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A24242A7-35A5-5BDF-4C2B-54CBAE99F6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79A83B5-056A-7BC8-6EC0-DB01D59A0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1DCC3A-852D-4EAB-1F15-1941FE54F3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6985417-F50B-3F6F-3014-A9219362F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2B137CB-E63A-8CBA-576B-6BD4837493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804EF779-472E-3843-0F1B-D8EDD28F92CA}"/>
              </a:ext>
            </a:extLst>
          </p:cNvPr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A1B42B6C-1F9F-D0A7-AE96-9E266E3494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905BFDA-EE1C-BFEF-5589-D2ED33DE1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BB5BB5-EA6D-C939-F69F-1ED2BAB30C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BCF2835-83ED-7E73-6C9D-9B370E8C84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EAFB472-13D2-AD81-1BD3-FCAFC00D05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A527C861-AEB5-3516-537E-4E8894761DAF}"/>
              </a:ext>
            </a:extLst>
          </p:cNvPr>
          <p:cNvSpPr txBox="1"/>
          <p:nvPr/>
        </p:nvSpPr>
        <p:spPr>
          <a:xfrm>
            <a:off x="3835400" y="16256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400" dirty="0">
                <a:solidFill>
                  <a:srgbClr val="373737"/>
                </a:solidFill>
                <a:latin typeface="+mj-ea"/>
                <a:ea typeface="+mj-ea"/>
              </a:rPr>
              <a:t>SPI / I2C</a:t>
            </a:r>
            <a:endParaRPr lang="en-US" altLang="ko-KR" sz="54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167DE16-923A-6A66-81E3-9CCF7965D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8200" y="3514110"/>
            <a:ext cx="6470650" cy="48601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71800" y="3580994"/>
            <a:ext cx="594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SPI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고속 동기식 직렬 통신 방식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개의 선 사용</a:t>
            </a:r>
            <a:r>
              <a:rPr lang="en-US" altLang="ko-KR" dirty="0"/>
              <a:t>: MOSI, MISO, SCLK, 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전이중</a:t>
            </a:r>
            <a:r>
              <a:rPr lang="en-US" altLang="ko-KR" dirty="0"/>
              <a:t>(Full Duplex) </a:t>
            </a:r>
            <a:r>
              <a:rPr lang="ko-KR" altLang="en-US" dirty="0"/>
              <a:t>통신 가능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장점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속도 </a:t>
            </a:r>
            <a:r>
              <a:rPr lang="ko-KR" altLang="en-US" dirty="0"/>
              <a:t>빠름</a:t>
            </a:r>
            <a:r>
              <a:rPr lang="en-US" altLang="ko-KR" dirty="0"/>
              <a:t>, </a:t>
            </a:r>
            <a:r>
              <a:rPr lang="ko-KR" altLang="en-US" dirty="0" smtClean="0"/>
              <a:t>디지털 회로</a:t>
            </a:r>
            <a:r>
              <a:rPr lang="ko-KR" altLang="en-US" dirty="0" smtClean="0"/>
              <a:t> </a:t>
            </a:r>
            <a:r>
              <a:rPr lang="ko-KR" altLang="en-US" dirty="0"/>
              <a:t>간단함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선</a:t>
            </a:r>
            <a:r>
              <a:rPr lang="ko-KR" altLang="en-US" dirty="0" smtClean="0"/>
              <a:t>이 많아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실제 </a:t>
            </a:r>
            <a:r>
              <a:rPr lang="ko-KR" altLang="en-US" dirty="0" err="1" smtClean="0"/>
              <a:t>연결시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복잡해짐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971800" y="5753100"/>
            <a:ext cx="533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3000" dirty="0">
                <a:latin typeface="+mj-lt"/>
              </a:rPr>
              <a:t>I2C</a:t>
            </a:r>
            <a:r>
              <a:rPr lang="ko-KR" altLang="ko-KR" sz="3000" b="1" dirty="0">
                <a:latin typeface="+mj-lt"/>
              </a:rPr>
              <a:t> </a:t>
            </a:r>
            <a:endParaRPr lang="ko-KR" altLang="ko-KR" sz="3000" b="1" dirty="0" smtClean="0"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 smtClean="0"/>
              <a:t>저속 동기식 직렬 통신 방식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 smtClean="0"/>
              <a:t>2</a:t>
            </a:r>
            <a:r>
              <a:rPr lang="ko-KR" altLang="ko-KR" dirty="0"/>
              <a:t>개의 선 사용: SDA, SCL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 err="1"/>
              <a:t>반이중</a:t>
            </a:r>
            <a:r>
              <a:rPr lang="ko-KR" altLang="ko-KR" dirty="0"/>
              <a:t>(</a:t>
            </a:r>
            <a:r>
              <a:rPr lang="ko-KR" altLang="ko-KR" dirty="0" err="1"/>
              <a:t>Half</a:t>
            </a:r>
            <a:r>
              <a:rPr lang="ko-KR" altLang="ko-KR" dirty="0"/>
              <a:t> </a:t>
            </a:r>
            <a:r>
              <a:rPr lang="ko-KR" altLang="ko-KR" dirty="0" err="1"/>
              <a:t>Duplex</a:t>
            </a:r>
            <a:r>
              <a:rPr lang="ko-KR" altLang="ko-KR" dirty="0"/>
              <a:t>) 방식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 smtClean="0"/>
              <a:t>장점</a:t>
            </a:r>
            <a:r>
              <a:rPr lang="ko-KR" altLang="ko-KR" dirty="0"/>
              <a:t>: 선이 적어 </a:t>
            </a:r>
            <a:r>
              <a:rPr lang="ko-KR" altLang="ko-KR" dirty="0" smtClean="0"/>
              <a:t>간단</a:t>
            </a:r>
            <a:r>
              <a:rPr lang="ko-KR" altLang="en-US" dirty="0" smtClean="0"/>
              <a:t>하며</a:t>
            </a:r>
            <a:r>
              <a:rPr lang="ko-KR" altLang="ko-KR" dirty="0" smtClean="0"/>
              <a:t> </a:t>
            </a:r>
            <a:r>
              <a:rPr lang="ko-KR" altLang="ko-KR" dirty="0"/>
              <a:t>다중 디바이스 연결 용이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/>
              <a:t>단점: 속도 느림, </a:t>
            </a:r>
            <a:r>
              <a:rPr lang="ko-KR" altLang="en-US" dirty="0" smtClean="0"/>
              <a:t>디지털 회로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복잡함</a:t>
            </a:r>
            <a:endParaRPr lang="ko-KR" altLang="ko-KR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6438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8500" y="342900"/>
            <a:ext cx="16891000" cy="937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26" name="TextBox 17"/>
          <p:cNvSpPr txBox="1"/>
          <p:nvPr/>
        </p:nvSpPr>
        <p:spPr>
          <a:xfrm>
            <a:off x="3251200" y="549564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ctr" defTabSz="914400" rtl="0" eaLnBrk="1" latinLnBrk="0" hangingPunct="1">
              <a:lnSpc>
                <a:spcPct val="99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400" b="0" i="0" u="none" strike="noStrike" kern="1200" cap="none" spc="0" normalizeH="0" baseline="0" dirty="0">
                <a:solidFill>
                  <a:srgbClr val="373737"/>
                </a:solidFill>
                <a:latin typeface="맑은 고딕"/>
                <a:ea typeface="맑은 고딕"/>
              </a:rPr>
              <a:t>Top </a:t>
            </a:r>
            <a:r>
              <a:rPr kumimoji="0" lang="en-US" altLang="ko-KR" sz="5400" b="0" i="0" u="none" strike="noStrike" kern="1200" cap="none" spc="0" normalizeH="0" baseline="0" dirty="0" err="1">
                <a:solidFill>
                  <a:srgbClr val="373737"/>
                </a:solidFill>
                <a:latin typeface="맑은 고딕"/>
                <a:ea typeface="맑은 고딕"/>
              </a:rPr>
              <a:t>Moudle</a:t>
            </a:r>
            <a:r>
              <a:rPr kumimoji="0" lang="en-US" altLang="ko-KR" sz="5400" b="0" i="0" u="none" strike="noStrike" kern="1200" cap="none" spc="0" normalizeH="0" baseline="0" dirty="0">
                <a:solidFill>
                  <a:srgbClr val="373737"/>
                </a:solidFill>
                <a:latin typeface="맑은 고딕"/>
                <a:ea typeface="맑은 고딕"/>
              </a:rPr>
              <a:t> &amp; </a:t>
            </a:r>
            <a:r>
              <a:rPr lang="en-US" altLang="ko-KR" sz="5400" dirty="0">
                <a:solidFill>
                  <a:srgbClr val="373737"/>
                </a:solidFill>
                <a:latin typeface="맑은 고딕"/>
                <a:ea typeface="맑은 고딕"/>
              </a:rPr>
              <a:t>MEMORY</a:t>
            </a:r>
            <a:r>
              <a:rPr kumimoji="0" lang="en-US" altLang="ko-KR" sz="5400" b="0" i="0" u="none" strike="noStrike" kern="1200" cap="none" spc="0" normalizeH="0" baseline="0" dirty="0">
                <a:solidFill>
                  <a:srgbClr val="373737"/>
                </a:solidFill>
                <a:latin typeface="맑은 고딕"/>
                <a:ea typeface="맑은 고딕"/>
              </a:rPr>
              <a:t> MAP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0D366D-5536-511F-404B-078133538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832"/>
            <a:ext cx="16464358" cy="70340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4E0239-9002-8598-2C85-8FCD0134F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45" y="1659659"/>
            <a:ext cx="4216617" cy="3549832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C7C0F5-1B44-4E98-57B3-4E627550B4B6}"/>
              </a:ext>
            </a:extLst>
          </p:cNvPr>
          <p:cNvCxnSpPr>
            <a:cxnSpLocks/>
          </p:cNvCxnSpPr>
          <p:nvPr/>
        </p:nvCxnSpPr>
        <p:spPr>
          <a:xfrm>
            <a:off x="14401800" y="5524500"/>
            <a:ext cx="381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62800" y="22479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413531" y="22288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858044" y="2064804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978970" y="3793736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3858044" y="72771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600" y="2286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835400" y="1625600"/>
            <a:ext cx="11785600" cy="850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400" dirty="0">
                <a:solidFill>
                  <a:srgbClr val="373737"/>
                </a:solidFill>
                <a:latin typeface="+mj-ea"/>
                <a:ea typeface="+mj-ea"/>
              </a:rPr>
              <a:t>I2C </a:t>
            </a:r>
            <a:r>
              <a:rPr lang="ko-KR" altLang="en-US" sz="5400" dirty="0">
                <a:solidFill>
                  <a:srgbClr val="373737"/>
                </a:solidFill>
                <a:latin typeface="+mj-ea"/>
                <a:ea typeface="+mj-ea"/>
              </a:rPr>
              <a:t>동작방식</a:t>
            </a:r>
            <a:endParaRPr lang="en-US" altLang="ko-KR" sz="5400" b="0" i="0" u="none" strike="noStrike" dirty="0">
              <a:solidFill>
                <a:srgbClr val="373737"/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10DA8-A079-C995-7BF9-9CBDA60F33E4}"/>
              </a:ext>
            </a:extLst>
          </p:cNvPr>
          <p:cNvSpPr txBox="1"/>
          <p:nvPr/>
        </p:nvSpPr>
        <p:spPr>
          <a:xfrm>
            <a:off x="3623679" y="4908804"/>
            <a:ext cx="105114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START</a:t>
            </a:r>
            <a:endParaRPr lang="en-US" altLang="ko-KR" dirty="0"/>
          </a:p>
          <a:p>
            <a:pPr marL="360000"/>
            <a:r>
              <a:rPr lang="en-US" altLang="ko-KR" dirty="0"/>
              <a:t>SCL</a:t>
            </a:r>
            <a:r>
              <a:rPr lang="ko-KR" altLang="en-US" dirty="0"/>
              <a:t>이 </a:t>
            </a:r>
            <a:r>
              <a:rPr lang="en-US" altLang="ko-KR" dirty="0"/>
              <a:t>HIGH</a:t>
            </a:r>
            <a:r>
              <a:rPr lang="ko-KR" altLang="en-US" dirty="0"/>
              <a:t>일 때 </a:t>
            </a:r>
            <a:r>
              <a:rPr lang="en-US" altLang="ko-KR" dirty="0"/>
              <a:t>SDA</a:t>
            </a:r>
            <a:r>
              <a:rPr lang="ko-KR" altLang="en-US" dirty="0"/>
              <a:t>가 </a:t>
            </a:r>
            <a:r>
              <a:rPr lang="en-US" altLang="ko-KR" dirty="0"/>
              <a:t>HIGH → LOW</a:t>
            </a:r>
            <a:r>
              <a:rPr lang="ko-KR" altLang="en-US" dirty="0"/>
              <a:t>로 변경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b="1" dirty="0"/>
              <a:t>Slave Address + R/W Bit</a:t>
            </a:r>
          </a:p>
          <a:p>
            <a:pPr marL="360000"/>
            <a:r>
              <a:rPr lang="ko-KR" altLang="en-US" dirty="0" err="1"/>
              <a:t>슬레이브의</a:t>
            </a:r>
            <a:r>
              <a:rPr lang="ko-KR" altLang="en-US" dirty="0"/>
              <a:t> 주소 상위 </a:t>
            </a:r>
            <a:r>
              <a:rPr lang="en-US" altLang="ko-KR" dirty="0"/>
              <a:t>7bit </a:t>
            </a:r>
            <a:r>
              <a:rPr lang="ko-KR" altLang="en-US" dirty="0"/>
              <a:t>와 읽기 </a:t>
            </a:r>
            <a:r>
              <a:rPr lang="en-US" altLang="ko-KR" dirty="0"/>
              <a:t>or</a:t>
            </a:r>
            <a:r>
              <a:rPr lang="ko-KR" altLang="en-US" dirty="0"/>
              <a:t> 쓰기 를 하기위한 하위 </a:t>
            </a:r>
            <a:r>
              <a:rPr lang="en-US" altLang="ko-KR" dirty="0"/>
              <a:t>1bit </a:t>
            </a:r>
            <a:r>
              <a:rPr lang="ko-KR" altLang="en-US" dirty="0"/>
              <a:t>전송</a:t>
            </a:r>
            <a:endParaRPr lang="en-US" altLang="ko-KR" dirty="0"/>
          </a:p>
          <a:p>
            <a:pPr marL="360000"/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전송시</a:t>
            </a:r>
            <a:r>
              <a:rPr lang="ko-KR" altLang="en-US" dirty="0"/>
              <a:t> </a:t>
            </a:r>
            <a:r>
              <a:rPr lang="en-US" altLang="ko-KR" dirty="0"/>
              <a:t>SDA</a:t>
            </a:r>
            <a:r>
              <a:rPr lang="ko-KR" altLang="en-US" dirty="0"/>
              <a:t>는 </a:t>
            </a:r>
            <a:r>
              <a:rPr lang="en-US" altLang="ko-KR" dirty="0"/>
              <a:t>SCL</a:t>
            </a:r>
            <a:r>
              <a:rPr lang="ko-KR" altLang="en-US" dirty="0"/>
              <a:t>이 </a:t>
            </a:r>
            <a:r>
              <a:rPr lang="en-US" altLang="ko-KR" dirty="0"/>
              <a:t>LOW</a:t>
            </a:r>
            <a:r>
              <a:rPr lang="ko-KR" altLang="en-US" dirty="0" err="1"/>
              <a:t>일떄</a:t>
            </a:r>
            <a:r>
              <a:rPr lang="ko-KR" altLang="en-US" dirty="0"/>
              <a:t> 변경</a:t>
            </a:r>
            <a:r>
              <a:rPr lang="en-US" altLang="ko-KR" dirty="0"/>
              <a:t>, SCL</a:t>
            </a:r>
            <a:r>
              <a:rPr lang="ko-KR" altLang="en-US" dirty="0"/>
              <a:t>이 </a:t>
            </a:r>
            <a:r>
              <a:rPr lang="en-US" altLang="ko-KR" dirty="0"/>
              <a:t>High</a:t>
            </a:r>
            <a:r>
              <a:rPr lang="ko-KR" altLang="en-US" dirty="0" err="1"/>
              <a:t>일떄</a:t>
            </a:r>
            <a:r>
              <a:rPr lang="ko-KR" altLang="en-US" dirty="0"/>
              <a:t> 데이터를 샘플링 합니다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b="1" dirty="0"/>
              <a:t>ACK</a:t>
            </a:r>
          </a:p>
          <a:p>
            <a:pPr marL="360000"/>
            <a:r>
              <a:rPr lang="ko-KR" altLang="en-US" dirty="0" err="1" smtClean="0"/>
              <a:t>슬레이브에서</a:t>
            </a:r>
            <a:r>
              <a:rPr lang="ko-KR" altLang="en-US" dirty="0"/>
              <a:t> 데이터를 </a:t>
            </a:r>
            <a:r>
              <a:rPr lang="ko-KR" altLang="en-US" dirty="0" err="1"/>
              <a:t>받은후</a:t>
            </a:r>
            <a:r>
              <a:rPr lang="ko-KR" altLang="en-US" dirty="0"/>
              <a:t> </a:t>
            </a:r>
            <a:r>
              <a:rPr lang="en-US" altLang="ko-KR" dirty="0"/>
              <a:t>SDA</a:t>
            </a:r>
            <a:r>
              <a:rPr lang="ko-KR" altLang="en-US" dirty="0"/>
              <a:t>를 </a:t>
            </a:r>
            <a:r>
              <a:rPr lang="en-US" altLang="ko-KR" dirty="0"/>
              <a:t>LOW</a:t>
            </a:r>
            <a:r>
              <a:rPr lang="ko-KR" altLang="en-US" dirty="0"/>
              <a:t>로 유지하여 응답을 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</a:t>
            </a:r>
            <a:r>
              <a:rPr lang="en-US" altLang="ko-KR" b="1" dirty="0"/>
              <a:t>Data</a:t>
            </a:r>
            <a:r>
              <a:rPr lang="ko-KR" altLang="en-US" b="1" dirty="0"/>
              <a:t> 전송</a:t>
            </a:r>
            <a:r>
              <a:rPr lang="en-US" altLang="ko-KR" b="1" dirty="0"/>
              <a:t>,</a:t>
            </a:r>
            <a:r>
              <a:rPr lang="ko-KR" altLang="en-US" b="1" dirty="0"/>
              <a:t>수신 </a:t>
            </a:r>
            <a:endParaRPr lang="en-US" altLang="ko-KR" b="1" dirty="0"/>
          </a:p>
          <a:p>
            <a:pPr marL="360000"/>
            <a:r>
              <a:rPr lang="en-US" altLang="ko-KR" dirty="0"/>
              <a:t>Write = 0 </a:t>
            </a:r>
            <a:r>
              <a:rPr lang="ko-KR" altLang="en-US" dirty="0"/>
              <a:t>의 경우 </a:t>
            </a:r>
            <a:r>
              <a:rPr lang="en-US" altLang="ko-KR" dirty="0"/>
              <a:t>MSB</a:t>
            </a:r>
            <a:r>
              <a:rPr lang="ko-KR" altLang="en-US" dirty="0"/>
              <a:t>부터 </a:t>
            </a:r>
            <a:r>
              <a:rPr lang="en-US" altLang="ko-KR" dirty="0"/>
              <a:t>LSB</a:t>
            </a:r>
            <a:r>
              <a:rPr lang="ko-KR" altLang="en-US" dirty="0"/>
              <a:t>까지 </a:t>
            </a:r>
            <a:r>
              <a:rPr lang="en-US" altLang="ko-KR" dirty="0"/>
              <a:t>8</a:t>
            </a:r>
            <a:r>
              <a:rPr lang="ko-KR" altLang="en-US" dirty="0"/>
              <a:t>비트 데이터 전송 이후 </a:t>
            </a:r>
            <a:r>
              <a:rPr lang="en-US" altLang="ko-KR" dirty="0"/>
              <a:t>3 4 </a:t>
            </a:r>
            <a:r>
              <a:rPr lang="ko-KR" altLang="en-US" dirty="0"/>
              <a:t>반복</a:t>
            </a:r>
            <a:endParaRPr lang="en-US" altLang="ko-KR" dirty="0"/>
          </a:p>
          <a:p>
            <a:r>
              <a:rPr lang="en-US" altLang="ko-KR" dirty="0"/>
              <a:t>       Read = 1 </a:t>
            </a:r>
            <a:r>
              <a:rPr lang="ko-KR" altLang="en-US" dirty="0"/>
              <a:t>의 경우 </a:t>
            </a:r>
            <a:r>
              <a:rPr lang="en-US" altLang="ko-KR" dirty="0"/>
              <a:t>8</a:t>
            </a:r>
            <a:r>
              <a:rPr lang="ko-KR" altLang="en-US" dirty="0"/>
              <a:t>비트 데이터 송신 이후 </a:t>
            </a:r>
            <a:r>
              <a:rPr lang="en-US" altLang="ko-KR" dirty="0"/>
              <a:t>3 4 </a:t>
            </a:r>
            <a:r>
              <a:rPr lang="ko-KR" altLang="en-US" dirty="0"/>
              <a:t>반복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en-US" altLang="ko-KR" b="1" dirty="0"/>
              <a:t>STOP</a:t>
            </a:r>
          </a:p>
          <a:p>
            <a:pPr marL="360000"/>
            <a:r>
              <a:rPr lang="en-US" altLang="ko-KR" dirty="0"/>
              <a:t>SCL</a:t>
            </a:r>
            <a:r>
              <a:rPr lang="ko-KR" altLang="en-US" dirty="0"/>
              <a:t>이 </a:t>
            </a:r>
            <a:r>
              <a:rPr lang="en-US" altLang="ko-KR" dirty="0"/>
              <a:t>HIGH</a:t>
            </a:r>
            <a:r>
              <a:rPr lang="ko-KR" altLang="en-US" dirty="0" err="1"/>
              <a:t>일떄</a:t>
            </a:r>
            <a:r>
              <a:rPr lang="ko-KR" altLang="en-US" dirty="0"/>
              <a:t> </a:t>
            </a:r>
            <a:r>
              <a:rPr lang="en-US" altLang="ko-KR" dirty="0"/>
              <a:t>SDA</a:t>
            </a:r>
            <a:r>
              <a:rPr lang="ko-KR" altLang="en-US" dirty="0"/>
              <a:t>가 </a:t>
            </a:r>
            <a:r>
              <a:rPr lang="en-US" altLang="ko-KR" dirty="0"/>
              <a:t>LOW -&gt; HIGH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A3E3B52-A02A-DEC1-F7C1-0CAD12129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6090" y="2667000"/>
            <a:ext cx="12670863" cy="2349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875</Words>
  <Application>Microsoft Office PowerPoint</Application>
  <PresentationFormat>사용자 지정</PresentationFormat>
  <Paragraphs>185</Paragraphs>
  <Slides>23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Arial Unicode MS</vt:lpstr>
      <vt:lpstr>HY그래픽</vt:lpstr>
      <vt:lpstr>paybooc ExtraBold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kccistc</dc:creator>
  <cp:lastModifiedBy>kccistc</cp:lastModifiedBy>
  <cp:revision>171</cp:revision>
  <dcterms:created xsi:type="dcterms:W3CDTF">2006-08-16T00:00:00Z</dcterms:created>
  <dcterms:modified xsi:type="dcterms:W3CDTF">2025-05-26T03:14:27Z</dcterms:modified>
  <cp:version/>
</cp:coreProperties>
</file>